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96" r:id="rId2"/>
    <p:sldId id="298" r:id="rId3"/>
    <p:sldId id="261" r:id="rId4"/>
    <p:sldId id="293" r:id="rId5"/>
    <p:sldId id="321" r:id="rId6"/>
    <p:sldId id="276" r:id="rId7"/>
    <p:sldId id="313" r:id="rId8"/>
    <p:sldId id="312" r:id="rId9"/>
    <p:sldId id="260" r:id="rId10"/>
    <p:sldId id="300" r:id="rId11"/>
    <p:sldId id="272" r:id="rId12"/>
    <p:sldId id="287" r:id="rId13"/>
    <p:sldId id="322" r:id="rId14"/>
    <p:sldId id="323" r:id="rId15"/>
    <p:sldId id="297" r:id="rId16"/>
    <p:sldId id="306" r:id="rId17"/>
    <p:sldId id="257" r:id="rId18"/>
    <p:sldId id="258" r:id="rId19"/>
    <p:sldId id="299" r:id="rId20"/>
    <p:sldId id="264" r:id="rId21"/>
    <p:sldId id="275" r:id="rId22"/>
    <p:sldId id="268" r:id="rId23"/>
    <p:sldId id="267" r:id="rId24"/>
    <p:sldId id="274" r:id="rId25"/>
    <p:sldId id="273" r:id="rId26"/>
    <p:sldId id="278" r:id="rId27"/>
    <p:sldId id="285" r:id="rId28"/>
    <p:sldId id="281" r:id="rId29"/>
    <p:sldId id="282" r:id="rId30"/>
    <p:sldId id="283" r:id="rId31"/>
    <p:sldId id="324" r:id="rId32"/>
    <p:sldId id="289" r:id="rId33"/>
    <p:sldId id="295" r:id="rId34"/>
    <p:sldId id="570" r:id="rId35"/>
    <p:sldId id="256" r:id="rId36"/>
    <p:sldId id="571" r:id="rId37"/>
    <p:sldId id="572" r:id="rId38"/>
    <p:sldId id="573" r:id="rId39"/>
    <p:sldId id="538" r:id="rId40"/>
    <p:sldId id="539" r:id="rId41"/>
    <p:sldId id="563" r:id="rId42"/>
    <p:sldId id="541" r:id="rId43"/>
    <p:sldId id="569" r:id="rId44"/>
    <p:sldId id="416" r:id="rId45"/>
    <p:sldId id="417" r:id="rId46"/>
    <p:sldId id="418" r:id="rId47"/>
    <p:sldId id="430" r:id="rId48"/>
    <p:sldId id="419" r:id="rId49"/>
    <p:sldId id="574" r:id="rId50"/>
    <p:sldId id="301" r:id="rId51"/>
    <p:sldId id="386" r:id="rId52"/>
    <p:sldId id="387" r:id="rId53"/>
    <p:sldId id="388" r:id="rId54"/>
    <p:sldId id="389" r:id="rId55"/>
    <p:sldId id="398" r:id="rId56"/>
    <p:sldId id="390" r:id="rId57"/>
    <p:sldId id="392" r:id="rId58"/>
    <p:sldId id="393" r:id="rId59"/>
    <p:sldId id="394" r:id="rId60"/>
    <p:sldId id="304" r:id="rId61"/>
    <p:sldId id="397" r:id="rId62"/>
    <p:sldId id="355" r:id="rId63"/>
    <p:sldId id="356" r:id="rId64"/>
    <p:sldId id="374" r:id="rId65"/>
    <p:sldId id="359" r:id="rId66"/>
    <p:sldId id="364" r:id="rId67"/>
    <p:sldId id="399" r:id="rId68"/>
    <p:sldId id="366" r:id="rId69"/>
    <p:sldId id="375" r:id="rId70"/>
    <p:sldId id="368" r:id="rId71"/>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38"/>
      </p:cViewPr>
      <p:guideLst>
        <p:guide orient="horz" pos="2160"/>
        <p:guide pos="2880"/>
      </p:guideLst>
    </p:cSldViewPr>
  </p:slideViewPr>
  <p:notesTextViewPr>
    <p:cViewPr>
      <p:scale>
        <a:sx n="1" d="1"/>
        <a:sy n="1" d="1"/>
      </p:scale>
      <p:origin x="0" y="0"/>
    </p:cViewPr>
  </p:notesTextViewPr>
  <p:sorterViewPr>
    <p:cViewPr>
      <p:scale>
        <a:sx n="100" d="100"/>
        <a:sy n="100" d="100"/>
      </p:scale>
      <p:origin x="0" y="-97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45AD4-5918-42F7-94FD-F4C4B4621291}" type="datetimeFigureOut">
              <a:rPr lang="es-CO" smtClean="0"/>
              <a:t>13/06/2020</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4FAA28-C285-4709-8565-AA8BBAFDC446}" type="slidenum">
              <a:rPr lang="es-CO" smtClean="0"/>
              <a:t>‹Nº›</a:t>
            </a:fld>
            <a:endParaRPr lang="es-CO"/>
          </a:p>
        </p:txBody>
      </p:sp>
    </p:spTree>
    <p:extLst>
      <p:ext uri="{BB962C8B-B14F-4D97-AF65-F5344CB8AC3E}">
        <p14:creationId xmlns:p14="http://schemas.microsoft.com/office/powerpoint/2010/main" val="152196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854FAA28-C285-4709-8565-AA8BBAFDC446}" type="slidenum">
              <a:rPr lang="es-CO" smtClean="0"/>
              <a:t>24</a:t>
            </a:fld>
            <a:endParaRPr lang="es-CO"/>
          </a:p>
        </p:txBody>
      </p:sp>
    </p:spTree>
    <p:extLst>
      <p:ext uri="{BB962C8B-B14F-4D97-AF65-F5344CB8AC3E}">
        <p14:creationId xmlns:p14="http://schemas.microsoft.com/office/powerpoint/2010/main" val="3224242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a:extLst>
              <a:ext uri="{FF2B5EF4-FFF2-40B4-BE49-F238E27FC236}">
                <a16:creationId xmlns:a16="http://schemas.microsoft.com/office/drawing/2014/main" id="{A8EBC218-DA95-4246-BC01-92B1882C38CE}"/>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673F6C63-5AFA-4A82-987B-EA50BB2008B8}" type="slidenum">
              <a:rPr lang="es-ES" altLang="es-MX" sz="1200" smtClean="0">
                <a:latin typeface="Times New Roman" panose="02020603050405020304" pitchFamily="18" charset="0"/>
              </a:rPr>
              <a:pPr/>
              <a:t>44</a:t>
            </a:fld>
            <a:endParaRPr lang="es-ES" altLang="es-MX" sz="1200">
              <a:latin typeface="Times New Roman" panose="02020603050405020304" pitchFamily="18" charset="0"/>
            </a:endParaRPr>
          </a:p>
        </p:txBody>
      </p:sp>
      <p:sp>
        <p:nvSpPr>
          <p:cNvPr id="24579" name="Rectangle 2">
            <a:extLst>
              <a:ext uri="{FF2B5EF4-FFF2-40B4-BE49-F238E27FC236}">
                <a16:creationId xmlns:a16="http://schemas.microsoft.com/office/drawing/2014/main" id="{5F112D14-BE71-4673-ADE1-AFA04B0EC691}"/>
              </a:ext>
            </a:extLst>
          </p:cNvPr>
          <p:cNvSpPr>
            <a:spLocks noGrp="1" noRot="1" noChangeAspect="1" noChangeArrowheads="1" noTextEdit="1"/>
          </p:cNvSpPr>
          <p:nvPr>
            <p:ph type="sldImg"/>
          </p:nvPr>
        </p:nvSpPr>
        <p:spPr>
          <a:xfrm>
            <a:off x="3335338" y="530225"/>
            <a:ext cx="3544887" cy="2659063"/>
          </a:xfrm>
          <a:ln/>
        </p:spPr>
      </p:sp>
      <p:sp>
        <p:nvSpPr>
          <p:cNvPr id="24580" name="Rectangle 3">
            <a:extLst>
              <a:ext uri="{FF2B5EF4-FFF2-40B4-BE49-F238E27FC236}">
                <a16:creationId xmlns:a16="http://schemas.microsoft.com/office/drawing/2014/main" id="{A16BDC33-4BB4-4BFF-8A2B-96B870EDD9C6}"/>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897" tIns="49448" rIns="98897" bIns="49448"/>
          <a:lstStyle/>
          <a:p>
            <a:pPr eaLnBrk="1" hangingPunct="1"/>
            <a:r>
              <a:rPr lang="es-ES" altLang="es-MX"/>
              <a:t>The interest of the European autHorities in TP is in relation wit the problem of the increase of flight concentration in only a few hub airports.</a:t>
            </a:r>
          </a:p>
          <a:p>
            <a:pPr eaLnBrk="1" hangingPunct="1"/>
            <a:r>
              <a:rPr lang="es-ES" altLang="es-MX"/>
              <a:t>This ENTAILS an incresing of the time expended AT the airports IN COMPARISON WITH the total TRAVEL time.</a:t>
            </a:r>
          </a:p>
          <a:p>
            <a:pPr eaLnBrk="1" hangingPunct="1"/>
            <a:r>
              <a:rPr lang="es-ES" altLang="es-MX"/>
              <a:t>An eFficient use of the phYsical capacity of the airport may be obtained BY reducing the routING time tHrough THE TAXIWAYS, considerING conflicts between DIFFERENT departURES, DIFFERENT arrivalS AND BETWEEN THESE TOO.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a:extLst>
              <a:ext uri="{FF2B5EF4-FFF2-40B4-BE49-F238E27FC236}">
                <a16:creationId xmlns:a16="http://schemas.microsoft.com/office/drawing/2014/main" id="{520AB2D5-7366-42F8-B853-730905DDADED}"/>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3B8E7B5B-8022-4582-B507-73593C1741EA}" type="slidenum">
              <a:rPr lang="es-ES" altLang="es-MX" sz="1200" smtClean="0">
                <a:latin typeface="Times New Roman" panose="02020603050405020304" pitchFamily="18" charset="0"/>
              </a:rPr>
              <a:pPr/>
              <a:t>45</a:t>
            </a:fld>
            <a:endParaRPr lang="es-ES" altLang="es-MX" sz="1200">
              <a:latin typeface="Times New Roman" panose="02020603050405020304" pitchFamily="18" charset="0"/>
            </a:endParaRPr>
          </a:p>
        </p:txBody>
      </p:sp>
      <p:sp>
        <p:nvSpPr>
          <p:cNvPr id="26627" name="Rectangle 2">
            <a:extLst>
              <a:ext uri="{FF2B5EF4-FFF2-40B4-BE49-F238E27FC236}">
                <a16:creationId xmlns:a16="http://schemas.microsoft.com/office/drawing/2014/main" id="{4A215648-F490-4D9D-A520-4EB610C7C0D2}"/>
              </a:ext>
            </a:extLst>
          </p:cNvPr>
          <p:cNvSpPr>
            <a:spLocks noGrp="1" noRot="1" noChangeAspect="1" noChangeArrowheads="1" noTextEdit="1"/>
          </p:cNvSpPr>
          <p:nvPr>
            <p:ph type="sldImg"/>
          </p:nvPr>
        </p:nvSpPr>
        <p:spPr>
          <a:xfrm>
            <a:off x="3335338" y="530225"/>
            <a:ext cx="3544887" cy="2659063"/>
          </a:xfrm>
          <a:ln/>
        </p:spPr>
      </p:sp>
      <p:sp>
        <p:nvSpPr>
          <p:cNvPr id="26628" name="Rectangle 3">
            <a:extLst>
              <a:ext uri="{FF2B5EF4-FFF2-40B4-BE49-F238E27FC236}">
                <a16:creationId xmlns:a16="http://schemas.microsoft.com/office/drawing/2014/main" id="{D54DC154-621B-479C-8B77-BE90F31C8D62}"/>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897" tIns="49448" rIns="98897" bIns="49448"/>
          <a:lstStyle/>
          <a:p>
            <a:pPr eaLnBrk="1" hangingPunct="1"/>
            <a:r>
              <a:rPr lang="es-ES" altLang="es-MX"/>
              <a:t>The interest of the European autHorities in TP is in relation wit the problem of the increase of flight concentration in only a few hub airports.</a:t>
            </a:r>
          </a:p>
          <a:p>
            <a:pPr eaLnBrk="1" hangingPunct="1"/>
            <a:r>
              <a:rPr lang="es-ES" altLang="es-MX"/>
              <a:t>This ENTAILS an incresing of the time expended AT the airports IN COMPARISON WITH the total TRAVEL time.</a:t>
            </a:r>
          </a:p>
          <a:p>
            <a:pPr eaLnBrk="1" hangingPunct="1"/>
            <a:r>
              <a:rPr lang="es-ES" altLang="es-MX"/>
              <a:t>An eFficient use of the phYsical capacity of the airport may be obtained BY reducing the routING time tHrough THE TAXIWAYS, considerING conflicts between DIFFERENT departURES, DIFFERENT arrivalS AND BETWEEN THESE TOO.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a:extLst>
              <a:ext uri="{FF2B5EF4-FFF2-40B4-BE49-F238E27FC236}">
                <a16:creationId xmlns:a16="http://schemas.microsoft.com/office/drawing/2014/main" id="{3319FDA6-CC15-4DF9-BA00-BDE26C92C8FE}"/>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7178483F-4DE8-4F3A-9DC4-EF069439D4EC}" type="slidenum">
              <a:rPr lang="es-ES" altLang="es-MX" sz="1200" smtClean="0">
                <a:latin typeface="Times New Roman" panose="02020603050405020304" pitchFamily="18" charset="0"/>
              </a:rPr>
              <a:pPr/>
              <a:t>46</a:t>
            </a:fld>
            <a:endParaRPr lang="es-ES" altLang="es-MX" sz="1200">
              <a:latin typeface="Times New Roman" panose="02020603050405020304" pitchFamily="18" charset="0"/>
            </a:endParaRPr>
          </a:p>
        </p:txBody>
      </p:sp>
      <p:sp>
        <p:nvSpPr>
          <p:cNvPr id="28675" name="Rectangle 2">
            <a:extLst>
              <a:ext uri="{FF2B5EF4-FFF2-40B4-BE49-F238E27FC236}">
                <a16:creationId xmlns:a16="http://schemas.microsoft.com/office/drawing/2014/main" id="{442E1EF8-B1A3-496B-BA2D-CB7C3A5BE35B}"/>
              </a:ext>
            </a:extLst>
          </p:cNvPr>
          <p:cNvSpPr>
            <a:spLocks noGrp="1" noRot="1" noChangeAspect="1" noChangeArrowheads="1" noTextEdit="1"/>
          </p:cNvSpPr>
          <p:nvPr>
            <p:ph type="sldImg"/>
          </p:nvPr>
        </p:nvSpPr>
        <p:spPr>
          <a:xfrm>
            <a:off x="3335338" y="530225"/>
            <a:ext cx="3544887" cy="2659063"/>
          </a:xfrm>
          <a:ln/>
        </p:spPr>
      </p:sp>
      <p:sp>
        <p:nvSpPr>
          <p:cNvPr id="28676" name="Rectangle 3">
            <a:extLst>
              <a:ext uri="{FF2B5EF4-FFF2-40B4-BE49-F238E27FC236}">
                <a16:creationId xmlns:a16="http://schemas.microsoft.com/office/drawing/2014/main" id="{7783A836-93E4-4333-BF98-83413E55517E}"/>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897" tIns="49448" rIns="98897" bIns="49448"/>
          <a:lstStyle/>
          <a:p>
            <a:pPr eaLnBrk="1" hangingPunct="1"/>
            <a:r>
              <a:rPr lang="es-ES" altLang="es-MX"/>
              <a:t>The interest of the European autHorities in TP is in relation wit the problem of the increase of flight concentration in only a few hub airports.</a:t>
            </a:r>
          </a:p>
          <a:p>
            <a:pPr eaLnBrk="1" hangingPunct="1"/>
            <a:r>
              <a:rPr lang="es-ES" altLang="es-MX"/>
              <a:t>This ENTAILS an incresing of the time expended AT the airports IN COMPARISON WITH the total TRAVEL time.</a:t>
            </a:r>
          </a:p>
          <a:p>
            <a:pPr eaLnBrk="1" hangingPunct="1"/>
            <a:r>
              <a:rPr lang="es-ES" altLang="es-MX"/>
              <a:t>An eFficient use of the phYsical capacity of the airport may be obtained BY reducing the routING time tHrough THE TAXIWAYS, considerING conflicts between DIFFERENT departURES, DIFFERENT arrivalS AND BETWEEN THESE TOO.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a:extLst>
              <a:ext uri="{FF2B5EF4-FFF2-40B4-BE49-F238E27FC236}">
                <a16:creationId xmlns:a16="http://schemas.microsoft.com/office/drawing/2014/main" id="{114D273B-BDD4-4B63-971F-6254248EBA76}"/>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FDE0306F-2B21-4E75-B65E-12C71AC1B63A}" type="slidenum">
              <a:rPr lang="es-ES" altLang="es-MX" sz="1200" smtClean="0">
                <a:latin typeface="Times New Roman" panose="02020603050405020304" pitchFamily="18" charset="0"/>
              </a:rPr>
              <a:pPr/>
              <a:t>47</a:t>
            </a:fld>
            <a:endParaRPr lang="es-ES" altLang="es-MX" sz="1200">
              <a:latin typeface="Times New Roman" panose="02020603050405020304" pitchFamily="18" charset="0"/>
            </a:endParaRPr>
          </a:p>
        </p:txBody>
      </p:sp>
      <p:sp>
        <p:nvSpPr>
          <p:cNvPr id="30723" name="Rectangle 2">
            <a:extLst>
              <a:ext uri="{FF2B5EF4-FFF2-40B4-BE49-F238E27FC236}">
                <a16:creationId xmlns:a16="http://schemas.microsoft.com/office/drawing/2014/main" id="{99A5DE8D-C258-4404-BAF2-89766D59ACF8}"/>
              </a:ext>
            </a:extLst>
          </p:cNvPr>
          <p:cNvSpPr>
            <a:spLocks noGrp="1" noRot="1" noChangeAspect="1" noChangeArrowheads="1" noTextEdit="1"/>
          </p:cNvSpPr>
          <p:nvPr>
            <p:ph type="sldImg"/>
          </p:nvPr>
        </p:nvSpPr>
        <p:spPr>
          <a:xfrm>
            <a:off x="3335338" y="530225"/>
            <a:ext cx="3544887" cy="2659063"/>
          </a:xfrm>
          <a:ln/>
        </p:spPr>
      </p:sp>
      <p:sp>
        <p:nvSpPr>
          <p:cNvPr id="30724" name="Rectangle 3">
            <a:extLst>
              <a:ext uri="{FF2B5EF4-FFF2-40B4-BE49-F238E27FC236}">
                <a16:creationId xmlns:a16="http://schemas.microsoft.com/office/drawing/2014/main" id="{517A6ECE-DDEF-4E92-88FF-88E170182D53}"/>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897" tIns="49448" rIns="98897" bIns="49448"/>
          <a:lstStyle/>
          <a:p>
            <a:pPr eaLnBrk="1" hangingPunct="1"/>
            <a:r>
              <a:rPr lang="es-ES" altLang="es-MX"/>
              <a:t>The interest of the European autHorities in TP is in relation wit the problem of the increase of flight concentration in only a few hub airports.</a:t>
            </a:r>
          </a:p>
          <a:p>
            <a:pPr eaLnBrk="1" hangingPunct="1"/>
            <a:r>
              <a:rPr lang="es-ES" altLang="es-MX"/>
              <a:t>This ENTAILS an incresing of the time expended AT the airports IN COMPARISON WITH the total TRAVEL time.</a:t>
            </a:r>
          </a:p>
          <a:p>
            <a:pPr eaLnBrk="1" hangingPunct="1"/>
            <a:r>
              <a:rPr lang="es-ES" altLang="es-MX"/>
              <a:t>An eFficient use of the phYsical capacity of the airport may be obtained BY reducing the routING time tHrough THE TAXIWAYS, considerING conflicts between DIFFERENT departURES, DIFFERENT arrivalS AND BETWEEN THESE TOO.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31">
            <a:extLst>
              <a:ext uri="{FF2B5EF4-FFF2-40B4-BE49-F238E27FC236}">
                <a16:creationId xmlns:a16="http://schemas.microsoft.com/office/drawing/2014/main" id="{4772E02F-AD5C-45E4-AF76-D546C2D94B76}"/>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32CFAB46-E5DB-4980-9940-32B49D9D9BA2}" type="slidenum">
              <a:rPr lang="es-ES" altLang="es-MX" sz="1200" smtClean="0">
                <a:latin typeface="Times New Roman" panose="02020603050405020304" pitchFamily="18" charset="0"/>
              </a:rPr>
              <a:pPr/>
              <a:t>48</a:t>
            </a:fld>
            <a:endParaRPr lang="es-ES" altLang="es-MX" sz="1200">
              <a:latin typeface="Times New Roman" panose="02020603050405020304" pitchFamily="18" charset="0"/>
            </a:endParaRPr>
          </a:p>
        </p:txBody>
      </p:sp>
      <p:sp>
        <p:nvSpPr>
          <p:cNvPr id="32771" name="Rectangle 2">
            <a:extLst>
              <a:ext uri="{FF2B5EF4-FFF2-40B4-BE49-F238E27FC236}">
                <a16:creationId xmlns:a16="http://schemas.microsoft.com/office/drawing/2014/main" id="{E315341D-13CF-4CD8-BC90-0F4E2525C59D}"/>
              </a:ext>
            </a:extLst>
          </p:cNvPr>
          <p:cNvSpPr>
            <a:spLocks noGrp="1" noRot="1" noChangeAspect="1" noChangeArrowheads="1" noTextEdit="1"/>
          </p:cNvSpPr>
          <p:nvPr>
            <p:ph type="sldImg"/>
          </p:nvPr>
        </p:nvSpPr>
        <p:spPr>
          <a:xfrm>
            <a:off x="3335338" y="530225"/>
            <a:ext cx="3544887" cy="2659063"/>
          </a:xfrm>
          <a:ln/>
        </p:spPr>
      </p:sp>
      <p:sp>
        <p:nvSpPr>
          <p:cNvPr id="32772" name="Rectangle 3">
            <a:extLst>
              <a:ext uri="{FF2B5EF4-FFF2-40B4-BE49-F238E27FC236}">
                <a16:creationId xmlns:a16="http://schemas.microsoft.com/office/drawing/2014/main" id="{D3A8A202-9809-48C6-8FD1-62912FF2190B}"/>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897" tIns="49448" rIns="98897" bIns="49448"/>
          <a:lstStyle/>
          <a:p>
            <a:pPr eaLnBrk="1" hangingPunct="1"/>
            <a:r>
              <a:rPr lang="es-ES" altLang="es-MX"/>
              <a:t>The interest of the European autHorities in TP is in relation wit the problem of the increase of flight concentration in only a few hub airports.</a:t>
            </a:r>
          </a:p>
          <a:p>
            <a:pPr eaLnBrk="1" hangingPunct="1"/>
            <a:r>
              <a:rPr lang="es-ES" altLang="es-MX"/>
              <a:t>This ENTAILS an incresing of the time expended AT the airports IN COMPARISON WITH the total TRAVEL time.</a:t>
            </a:r>
          </a:p>
          <a:p>
            <a:pPr eaLnBrk="1" hangingPunct="1"/>
            <a:r>
              <a:rPr lang="es-ES" altLang="es-MX"/>
              <a:t>An eFficient use of the phYsical capacity of the airport may be obtained BY reducing the routING time tHrough THE TAXIWAYS, considerING conflicts between DIFFERENT departURES, DIFFERENT arrivalS AND BETWEEN THESE TOO.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a:extLst>
              <a:ext uri="{FF2B5EF4-FFF2-40B4-BE49-F238E27FC236}">
                <a16:creationId xmlns:a16="http://schemas.microsoft.com/office/drawing/2014/main" id="{EEC33BC0-F4DF-43C2-A1A8-D1614C59E4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9BC097D-A258-4B83-A4C6-206EF75EF8BF}" type="slidenum">
              <a:rPr lang="es-ES" altLang="es-MX" smtClean="0">
                <a:latin typeface="Tahoma" panose="020B0604030504040204" pitchFamily="34" charset="0"/>
              </a:rPr>
              <a:pPr>
                <a:spcBef>
                  <a:spcPct val="0"/>
                </a:spcBef>
              </a:pPr>
              <a:t>51</a:t>
            </a:fld>
            <a:endParaRPr lang="es-ES" altLang="es-MX">
              <a:latin typeface="Tahoma" panose="020B0604030504040204" pitchFamily="34" charset="0"/>
            </a:endParaRPr>
          </a:p>
        </p:txBody>
      </p:sp>
      <p:sp>
        <p:nvSpPr>
          <p:cNvPr id="36867" name="Rectangle 2">
            <a:extLst>
              <a:ext uri="{FF2B5EF4-FFF2-40B4-BE49-F238E27FC236}">
                <a16:creationId xmlns:a16="http://schemas.microsoft.com/office/drawing/2014/main" id="{CB60448E-0513-49DA-9055-66AD8CA40EB2}"/>
              </a:ext>
            </a:extLst>
          </p:cNvPr>
          <p:cNvSpPr>
            <a:spLocks noGrp="1" noRot="1" noChangeAspect="1" noChangeArrowheads="1" noTextEdit="1"/>
          </p:cNvSpPr>
          <p:nvPr>
            <p:ph type="sldImg"/>
          </p:nvPr>
        </p:nvSpPr>
        <p:spPr>
          <a:solidFill>
            <a:srgbClr val="FFFFFF"/>
          </a:solidFill>
          <a:ln/>
        </p:spPr>
      </p:sp>
      <p:sp>
        <p:nvSpPr>
          <p:cNvPr id="36868" name="Rectangle 3">
            <a:extLst>
              <a:ext uri="{FF2B5EF4-FFF2-40B4-BE49-F238E27FC236}">
                <a16:creationId xmlns:a16="http://schemas.microsoft.com/office/drawing/2014/main" id="{495A8143-4112-476F-B490-8C8A88541016}"/>
              </a:ext>
            </a:extLst>
          </p:cNvPr>
          <p:cNvSpPr>
            <a:spLocks noGrp="1" noChangeArrowheads="1"/>
          </p:cNvSpPr>
          <p:nvPr>
            <p:ph type="body" idx="1"/>
          </p:nvPr>
        </p:nvSpPr>
        <p:spPr>
          <a:solidFill>
            <a:srgbClr val="FFFFFF"/>
          </a:solidFill>
          <a:ln>
            <a:solidFill>
              <a:srgbClr val="000000"/>
            </a:solidFill>
          </a:ln>
        </p:spPr>
        <p:txBody>
          <a:bodyPr/>
          <a:lstStyle/>
          <a:p>
            <a:pPr lvl="2" eaLnBrk="1" hangingPunct="1">
              <a:spcBef>
                <a:spcPts val="600"/>
              </a:spcBef>
              <a:spcAft>
                <a:spcPts val="600"/>
              </a:spcAft>
            </a:pPr>
            <a:r>
              <a:rPr lang="es-ES" altLang="es-MX" b="1"/>
              <a:t>LOS OBJETIVOS IDENTIFICADOS COMO PRIORITARIOS FUERON</a:t>
            </a:r>
          </a:p>
          <a:p>
            <a:pPr eaLnBrk="1" hangingPunct="1"/>
            <a:r>
              <a:rPr lang="es-ES" altLang="es-MX"/>
              <a:t>MAXIMIZAR LA EFICIENCIA ECONÓMICA EN LA ASIGNACIÓN DE RECURSOS</a:t>
            </a:r>
          </a:p>
          <a:p>
            <a:pPr eaLnBrk="1" hangingPunct="1">
              <a:spcBef>
                <a:spcPts val="600"/>
              </a:spcBef>
              <a:spcAft>
                <a:spcPts val="600"/>
              </a:spcAft>
            </a:pPr>
            <a:r>
              <a:rPr lang="es-ES" altLang="es-MX" b="1"/>
              <a:t>GARANTIZAR  </a:t>
            </a:r>
            <a:r>
              <a:rPr lang="es-ES" altLang="es-MX"/>
              <a:t>EQUIDAD EN EL  NUMERO DE PROYECTOS CONSTRUIDOS EN LOS MUNICIPIOS, PARA ASEGURAR LA PRESENCIA POLÍTICA EN TODOS ELLOS.</a:t>
            </a:r>
          </a:p>
          <a:p>
            <a:pPr eaLnBrk="1" hangingPunct="1"/>
            <a:r>
              <a:rPr lang="es-ES" altLang="es-MX" b="1"/>
              <a:t>GARANTIZAR  </a:t>
            </a:r>
            <a:r>
              <a:rPr lang="es-ES" altLang="es-MX"/>
              <a:t>EQUIDAD EN LAS COBERTURAS DE LOS MUNICIPIOS UBICADOS EN LA CUENCA</a:t>
            </a:r>
          </a:p>
          <a:p>
            <a:pPr eaLnBrk="1" hangingPunct="1"/>
            <a:r>
              <a:rPr lang="es-ES" altLang="es-MX" b="1"/>
              <a:t>DAr</a:t>
            </a:r>
            <a:r>
              <a:rPr lang="es-ES" altLang="es-MX"/>
              <a:t> TRATAMIENTO PREFERENCIAL A LOS MUNICIPIOS EN LOS QUE SE HAN CONSTRUIDO GRANDES EMBALSES.</a:t>
            </a:r>
          </a:p>
          <a:p>
            <a:pPr eaLnBrk="1" hangingPunct="1"/>
            <a:endParaRPr lang="es-ES_tradnl" altLang="es-MX"/>
          </a:p>
          <a:p>
            <a:pPr eaLnBrk="1" hangingPunct="1"/>
            <a:endParaRPr lang="es-ES_tradnl" altLang="es-MX"/>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a:extLst>
              <a:ext uri="{FF2B5EF4-FFF2-40B4-BE49-F238E27FC236}">
                <a16:creationId xmlns:a16="http://schemas.microsoft.com/office/drawing/2014/main" id="{D7774E72-1EF2-4CAF-9F1D-244857CB2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0CF7BA-4C4E-41BF-8154-7C1D881EAA45}" type="slidenum">
              <a:rPr lang="es-ES" altLang="es-MX" smtClean="0">
                <a:latin typeface="Tahoma" panose="020B0604030504040204" pitchFamily="34" charset="0"/>
              </a:rPr>
              <a:pPr>
                <a:spcBef>
                  <a:spcPct val="0"/>
                </a:spcBef>
              </a:pPr>
              <a:t>52</a:t>
            </a:fld>
            <a:endParaRPr lang="es-ES" altLang="es-MX">
              <a:latin typeface="Tahoma" panose="020B0604030504040204" pitchFamily="34" charset="0"/>
            </a:endParaRPr>
          </a:p>
        </p:txBody>
      </p:sp>
      <p:sp>
        <p:nvSpPr>
          <p:cNvPr id="38915" name="Rectangle 2">
            <a:extLst>
              <a:ext uri="{FF2B5EF4-FFF2-40B4-BE49-F238E27FC236}">
                <a16:creationId xmlns:a16="http://schemas.microsoft.com/office/drawing/2014/main" id="{AEE6AD05-5A57-4BF3-A1D1-204635A75982}"/>
              </a:ext>
            </a:extLst>
          </p:cNvPr>
          <p:cNvSpPr>
            <a:spLocks noGrp="1" noRot="1" noChangeAspect="1" noChangeArrowheads="1" noTextEdit="1"/>
          </p:cNvSpPr>
          <p:nvPr>
            <p:ph type="sldImg"/>
          </p:nvPr>
        </p:nvSpPr>
        <p:spPr>
          <a:solidFill>
            <a:srgbClr val="FFFFFF"/>
          </a:solidFill>
          <a:ln/>
        </p:spPr>
      </p:sp>
      <p:sp>
        <p:nvSpPr>
          <p:cNvPr id="38916" name="Rectangle 3">
            <a:extLst>
              <a:ext uri="{FF2B5EF4-FFF2-40B4-BE49-F238E27FC236}">
                <a16:creationId xmlns:a16="http://schemas.microsoft.com/office/drawing/2014/main" id="{1E7B0259-9D44-41D9-8597-AD7B0222FCB2}"/>
              </a:ext>
            </a:extLst>
          </p:cNvPr>
          <p:cNvSpPr>
            <a:spLocks noGrp="1" noChangeArrowheads="1"/>
          </p:cNvSpPr>
          <p:nvPr>
            <p:ph type="body" idx="1"/>
          </p:nvPr>
        </p:nvSpPr>
        <p:spPr>
          <a:solidFill>
            <a:srgbClr val="FFFFFF"/>
          </a:solidFill>
          <a:ln>
            <a:solidFill>
              <a:srgbClr val="000000"/>
            </a:solidFill>
          </a:ln>
        </p:spPr>
        <p:txBody>
          <a:bodyPr/>
          <a:lstStyle/>
          <a:p>
            <a:pPr lvl="2" eaLnBrk="1" hangingPunct="1">
              <a:spcBef>
                <a:spcPts val="600"/>
              </a:spcBef>
              <a:spcAft>
                <a:spcPts val="600"/>
              </a:spcAft>
            </a:pPr>
            <a:r>
              <a:rPr lang="es-ES" altLang="es-MX" b="1"/>
              <a:t>LAS RESTRICCIONES CONSIDERADAS FUERON</a:t>
            </a:r>
          </a:p>
          <a:p>
            <a:pPr eaLnBrk="1" hangingPunct="1">
              <a:spcBef>
                <a:spcPts val="600"/>
              </a:spcBef>
              <a:spcAft>
                <a:spcPts val="600"/>
              </a:spcAft>
              <a:buFontTx/>
              <a:buChar char="•"/>
            </a:pPr>
            <a:r>
              <a:rPr lang="es-ES" altLang="es-MX"/>
              <a:t>RESTRICCIONES DE NO-DUPLICIDAD DE LOS PROYECTOS</a:t>
            </a:r>
          </a:p>
          <a:p>
            <a:pPr eaLnBrk="1" hangingPunct="1">
              <a:buFontTx/>
              <a:buChar char="•"/>
            </a:pPr>
            <a:r>
              <a:rPr lang="es-ES" altLang="es-MX"/>
              <a:t>RESTRICCIONES DE  CONTINGENCIA QUE. INDICAN QUE LA CONSTRUCCIÓN DE UN PROYECTO ESTÁ CONDICIONADA A LA CONSTRUCCIÓN PREVIA DE OTRO PROYECTO. </a:t>
            </a:r>
          </a:p>
          <a:p>
            <a:pPr eaLnBrk="1" hangingPunct="1">
              <a:buFontTx/>
              <a:buChar char="•"/>
            </a:pPr>
            <a:r>
              <a:rPr lang="es-ES" altLang="es-MX"/>
              <a:t>RESTRICCIONES PRESUPUESTALES</a:t>
            </a:r>
          </a:p>
          <a:p>
            <a:pPr eaLnBrk="1" hangingPunct="1"/>
            <a:r>
              <a:rPr lang="es-ES" altLang="es-MX"/>
              <a:t>EL PROBLEMA PRESENTADO CONSTITUYE UN PROBLEMA DE DECISIÓN COMBINATORIAL CON 4 OBJETIVOS, EL NÚMERO DE VARIABLES ES DE 4070 (814 PROYECTOS ASOCIADOS A SU AÑO DE CONSTRUCCIÓN) Y EL NÚMERO DE RESTRICCIONES ES DE  2504.. </a:t>
            </a:r>
          </a:p>
          <a:p>
            <a:pPr eaLnBrk="1" hangingPunct="1"/>
            <a:endParaRPr lang="es-ES_tradnl" altLang="es-MX"/>
          </a:p>
          <a:p>
            <a:pPr eaLnBrk="1" hangingPunct="1"/>
            <a:endParaRPr lang="es-ES_tradnl" altLang="es-MX"/>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a:extLst>
              <a:ext uri="{FF2B5EF4-FFF2-40B4-BE49-F238E27FC236}">
                <a16:creationId xmlns:a16="http://schemas.microsoft.com/office/drawing/2014/main" id="{922AD020-2F22-4A9D-9DF4-F08F4BB50E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47EA2F-CE80-4F4D-95CB-618ACABF5658}" type="slidenum">
              <a:rPr lang="es-ES" altLang="es-MX" smtClean="0">
                <a:latin typeface="Tahoma" panose="020B0604030504040204" pitchFamily="34" charset="0"/>
              </a:rPr>
              <a:pPr>
                <a:spcBef>
                  <a:spcPct val="0"/>
                </a:spcBef>
              </a:pPr>
              <a:t>62</a:t>
            </a:fld>
            <a:endParaRPr lang="es-ES" altLang="es-MX">
              <a:latin typeface="Tahoma" panose="020B0604030504040204" pitchFamily="34" charset="0"/>
            </a:endParaRPr>
          </a:p>
        </p:txBody>
      </p:sp>
      <p:sp>
        <p:nvSpPr>
          <p:cNvPr id="50179" name="Rectangle 2">
            <a:extLst>
              <a:ext uri="{FF2B5EF4-FFF2-40B4-BE49-F238E27FC236}">
                <a16:creationId xmlns:a16="http://schemas.microsoft.com/office/drawing/2014/main" id="{814641AF-986E-47F9-A4B6-B64F3373F1A0}"/>
              </a:ext>
            </a:extLst>
          </p:cNvPr>
          <p:cNvSpPr>
            <a:spLocks noGrp="1" noRot="1" noChangeAspect="1" noChangeArrowheads="1" noTextEdit="1"/>
          </p:cNvSpPr>
          <p:nvPr>
            <p:ph type="sldImg"/>
          </p:nvPr>
        </p:nvSpPr>
        <p:spPr>
          <a:solidFill>
            <a:srgbClr val="FFFFFF"/>
          </a:solidFill>
          <a:ln/>
        </p:spPr>
      </p:sp>
      <p:sp>
        <p:nvSpPr>
          <p:cNvPr id="50180" name="Rectangle 3">
            <a:extLst>
              <a:ext uri="{FF2B5EF4-FFF2-40B4-BE49-F238E27FC236}">
                <a16:creationId xmlns:a16="http://schemas.microsoft.com/office/drawing/2014/main" id="{AB22CFF0-4787-45A8-B015-E39A789859F3}"/>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853C5975-0D2C-46DD-8360-9A28DC7A44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6D853E-BF3F-4BC1-8590-BBE6EB506ADB}" type="slidenum">
              <a:rPr lang="es-ES" altLang="es-MX" smtClean="0">
                <a:latin typeface="Tahoma" panose="020B0604030504040204" pitchFamily="34" charset="0"/>
              </a:rPr>
              <a:pPr>
                <a:spcBef>
                  <a:spcPct val="0"/>
                </a:spcBef>
              </a:pPr>
              <a:t>63</a:t>
            </a:fld>
            <a:endParaRPr lang="es-ES" altLang="es-MX">
              <a:latin typeface="Tahoma" panose="020B0604030504040204" pitchFamily="34" charset="0"/>
            </a:endParaRPr>
          </a:p>
        </p:txBody>
      </p:sp>
      <p:sp>
        <p:nvSpPr>
          <p:cNvPr id="52227" name="Rectangle 2">
            <a:extLst>
              <a:ext uri="{FF2B5EF4-FFF2-40B4-BE49-F238E27FC236}">
                <a16:creationId xmlns:a16="http://schemas.microsoft.com/office/drawing/2014/main" id="{22245EE1-3964-4EA6-9DAD-C16A818616B5}"/>
              </a:ext>
            </a:extLst>
          </p:cNvPr>
          <p:cNvSpPr>
            <a:spLocks noGrp="1" noRot="1" noChangeAspect="1" noChangeArrowheads="1" noTextEdit="1"/>
          </p:cNvSpPr>
          <p:nvPr>
            <p:ph type="sldImg"/>
          </p:nvPr>
        </p:nvSpPr>
        <p:spPr>
          <a:solidFill>
            <a:srgbClr val="FFFFFF"/>
          </a:solidFill>
          <a:ln/>
        </p:spPr>
      </p:sp>
      <p:sp>
        <p:nvSpPr>
          <p:cNvPr id="52228" name="Rectangle 3">
            <a:extLst>
              <a:ext uri="{FF2B5EF4-FFF2-40B4-BE49-F238E27FC236}">
                <a16:creationId xmlns:a16="http://schemas.microsoft.com/office/drawing/2014/main" id="{DA9E7E3C-E951-41D0-9222-75BD7B9E8822}"/>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a:extLst>
              <a:ext uri="{FF2B5EF4-FFF2-40B4-BE49-F238E27FC236}">
                <a16:creationId xmlns:a16="http://schemas.microsoft.com/office/drawing/2014/main" id="{623DCF7C-496D-41C3-8614-6AA7B6846F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C35EDB-3D86-4DA8-95F3-E99E0950C9E0}" type="slidenum">
              <a:rPr lang="es-ES" altLang="es-MX" smtClean="0">
                <a:latin typeface="Tahoma" panose="020B0604030504040204" pitchFamily="34" charset="0"/>
              </a:rPr>
              <a:pPr>
                <a:spcBef>
                  <a:spcPct val="0"/>
                </a:spcBef>
              </a:pPr>
              <a:t>65</a:t>
            </a:fld>
            <a:endParaRPr lang="es-ES" altLang="es-MX">
              <a:latin typeface="Tahoma" panose="020B0604030504040204" pitchFamily="34" charset="0"/>
            </a:endParaRPr>
          </a:p>
        </p:txBody>
      </p:sp>
      <p:sp>
        <p:nvSpPr>
          <p:cNvPr id="55299" name="Rectangle 2">
            <a:extLst>
              <a:ext uri="{FF2B5EF4-FFF2-40B4-BE49-F238E27FC236}">
                <a16:creationId xmlns:a16="http://schemas.microsoft.com/office/drawing/2014/main" id="{EEAB917F-60E0-49F1-B6BC-7B6828F59EE3}"/>
              </a:ext>
            </a:extLst>
          </p:cNvPr>
          <p:cNvSpPr>
            <a:spLocks noGrp="1" noRot="1" noChangeAspect="1" noChangeArrowheads="1" noTextEdit="1"/>
          </p:cNvSpPr>
          <p:nvPr>
            <p:ph type="sldImg"/>
          </p:nvPr>
        </p:nvSpPr>
        <p:spPr>
          <a:solidFill>
            <a:srgbClr val="FFFFFF"/>
          </a:solidFill>
          <a:ln/>
        </p:spPr>
      </p:sp>
      <p:sp>
        <p:nvSpPr>
          <p:cNvPr id="55300" name="Rectangle 3">
            <a:extLst>
              <a:ext uri="{FF2B5EF4-FFF2-40B4-BE49-F238E27FC236}">
                <a16:creationId xmlns:a16="http://schemas.microsoft.com/office/drawing/2014/main" id="{CAE47B5E-AC4D-4DD9-908A-E7E272C9D788}"/>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31">
            <a:extLst>
              <a:ext uri="{FF2B5EF4-FFF2-40B4-BE49-F238E27FC236}">
                <a16:creationId xmlns:a16="http://schemas.microsoft.com/office/drawing/2014/main" id="{939D9C5F-D171-4663-8B6A-E2D5A82BD482}"/>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28D039AA-3992-4F7E-8FD5-B7B62F413FA4}" type="slidenum">
              <a:rPr lang="es-ES" altLang="es-MX" sz="1200" smtClean="0">
                <a:latin typeface="Times New Roman" panose="02020603050405020304" pitchFamily="18" charset="0"/>
              </a:rPr>
              <a:pPr/>
              <a:t>35</a:t>
            </a:fld>
            <a:endParaRPr lang="es-ES" altLang="es-MX" sz="1200">
              <a:latin typeface="Times New Roman" panose="02020603050405020304" pitchFamily="18" charset="0"/>
            </a:endParaRPr>
          </a:p>
        </p:txBody>
      </p:sp>
      <p:sp>
        <p:nvSpPr>
          <p:cNvPr id="7171" name="Rectangle 2">
            <a:extLst>
              <a:ext uri="{FF2B5EF4-FFF2-40B4-BE49-F238E27FC236}">
                <a16:creationId xmlns:a16="http://schemas.microsoft.com/office/drawing/2014/main" id="{936CBBE2-16CC-40B2-A180-761142FCCF6E}"/>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B1D3F82E-A84A-4044-9DFD-A9324630F83C}"/>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s-ES_tradnl" altLang="es-MX"/>
              <a:t>GOOD MORNING/AFTERNOON/EVENING. THE WORK I’M GOING TO PRESENT IS ABOUT RTND</a:t>
            </a:r>
          </a:p>
          <a:p>
            <a:pPr eaLnBrk="1" hangingPunct="1"/>
            <a:r>
              <a:rPr lang="es-ES_tradnl" altLang="es-MX"/>
              <a:t>Explain what is RTND. </a:t>
            </a:r>
          </a:p>
          <a:p>
            <a:pPr eaLnBrk="1" hangingPunct="1"/>
            <a:r>
              <a:rPr lang="es-ES_tradnl" altLang="es-MX"/>
              <a:t>It’s solved using Benders decom that have need of some improvments.</a:t>
            </a:r>
          </a:p>
          <a:p>
            <a:pPr eaLnBrk="1" hangingPunct="1"/>
            <a:r>
              <a:rPr lang="es-ES_tradnl" altLang="es-MX"/>
              <a:t>THIS IS JOINT WORK WITH My colLeAge Patricia Jaramillo from the System’school of Nacional de Colombia in Medellin</a:t>
            </a:r>
            <a:endParaRPr lang="en-US" altLang="es-MX"/>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a:extLst>
              <a:ext uri="{FF2B5EF4-FFF2-40B4-BE49-F238E27FC236}">
                <a16:creationId xmlns:a16="http://schemas.microsoft.com/office/drawing/2014/main" id="{02FCD408-8557-4122-B4C3-3E2C8E7110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1F56BA-E404-4F8F-B370-54040ADC9874}" type="slidenum">
              <a:rPr lang="es-ES" altLang="es-MX" smtClean="0">
                <a:latin typeface="Tahoma" panose="020B0604030504040204" pitchFamily="34" charset="0"/>
              </a:rPr>
              <a:pPr>
                <a:spcBef>
                  <a:spcPct val="0"/>
                </a:spcBef>
              </a:pPr>
              <a:t>66</a:t>
            </a:fld>
            <a:endParaRPr lang="es-ES" altLang="es-MX">
              <a:latin typeface="Tahoma" panose="020B0604030504040204" pitchFamily="34" charset="0"/>
            </a:endParaRPr>
          </a:p>
        </p:txBody>
      </p:sp>
      <p:sp>
        <p:nvSpPr>
          <p:cNvPr id="57347" name="Rectangle 2">
            <a:extLst>
              <a:ext uri="{FF2B5EF4-FFF2-40B4-BE49-F238E27FC236}">
                <a16:creationId xmlns:a16="http://schemas.microsoft.com/office/drawing/2014/main" id="{BA5D40C1-15B9-4B4D-89AA-788C0902C988}"/>
              </a:ext>
            </a:extLst>
          </p:cNvPr>
          <p:cNvSpPr>
            <a:spLocks noGrp="1" noRot="1" noChangeAspect="1" noChangeArrowheads="1" noTextEdit="1"/>
          </p:cNvSpPr>
          <p:nvPr>
            <p:ph type="sldImg"/>
          </p:nvPr>
        </p:nvSpPr>
        <p:spPr>
          <a:solidFill>
            <a:srgbClr val="FFFFFF"/>
          </a:solidFill>
          <a:ln/>
        </p:spPr>
      </p:sp>
      <p:sp>
        <p:nvSpPr>
          <p:cNvPr id="57348" name="Rectangle 3">
            <a:extLst>
              <a:ext uri="{FF2B5EF4-FFF2-40B4-BE49-F238E27FC236}">
                <a16:creationId xmlns:a16="http://schemas.microsoft.com/office/drawing/2014/main" id="{9C6C0B8D-925F-43D5-B4A0-C088708895C8}"/>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a:extLst>
              <a:ext uri="{FF2B5EF4-FFF2-40B4-BE49-F238E27FC236}">
                <a16:creationId xmlns:a16="http://schemas.microsoft.com/office/drawing/2014/main" id="{7313F477-D393-4535-A10C-25468F308C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F66002-A0AC-445D-807A-C29EAA8F1383}" type="slidenum">
              <a:rPr lang="es-ES" altLang="es-MX" smtClean="0">
                <a:latin typeface="Tahoma" panose="020B0604030504040204" pitchFamily="34" charset="0"/>
              </a:rPr>
              <a:pPr>
                <a:spcBef>
                  <a:spcPct val="0"/>
                </a:spcBef>
              </a:pPr>
              <a:t>68</a:t>
            </a:fld>
            <a:endParaRPr lang="es-ES" altLang="es-MX">
              <a:latin typeface="Tahoma" panose="020B0604030504040204" pitchFamily="34" charset="0"/>
            </a:endParaRPr>
          </a:p>
        </p:txBody>
      </p:sp>
      <p:sp>
        <p:nvSpPr>
          <p:cNvPr id="60419" name="Rectangle 2">
            <a:extLst>
              <a:ext uri="{FF2B5EF4-FFF2-40B4-BE49-F238E27FC236}">
                <a16:creationId xmlns:a16="http://schemas.microsoft.com/office/drawing/2014/main" id="{B42D41E3-BC6F-4562-9D9E-CEA57B2C3443}"/>
              </a:ext>
            </a:extLst>
          </p:cNvPr>
          <p:cNvSpPr>
            <a:spLocks noGrp="1" noRot="1" noChangeAspect="1" noChangeArrowheads="1" noTextEdit="1"/>
          </p:cNvSpPr>
          <p:nvPr>
            <p:ph type="sldImg"/>
          </p:nvPr>
        </p:nvSpPr>
        <p:spPr>
          <a:solidFill>
            <a:srgbClr val="FFFFFF"/>
          </a:solidFill>
          <a:ln/>
        </p:spPr>
      </p:sp>
      <p:sp>
        <p:nvSpPr>
          <p:cNvPr id="60420" name="Rectangle 3">
            <a:extLst>
              <a:ext uri="{FF2B5EF4-FFF2-40B4-BE49-F238E27FC236}">
                <a16:creationId xmlns:a16="http://schemas.microsoft.com/office/drawing/2014/main" id="{7BAA09C4-F7D8-4030-91C8-1202C22B6074}"/>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DEFFA199-93AC-468E-8B79-AEFDC0AABB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39DE49-C622-4A05-BAE0-913C1BC353DE}" type="slidenum">
              <a:rPr lang="es-ES" altLang="es-MX" smtClean="0">
                <a:latin typeface="Tahoma" panose="020B0604030504040204" pitchFamily="34" charset="0"/>
              </a:rPr>
              <a:pPr>
                <a:spcBef>
                  <a:spcPct val="0"/>
                </a:spcBef>
              </a:pPr>
              <a:t>70</a:t>
            </a:fld>
            <a:endParaRPr lang="es-ES" altLang="es-MX">
              <a:latin typeface="Tahoma" panose="020B0604030504040204" pitchFamily="34" charset="0"/>
            </a:endParaRPr>
          </a:p>
        </p:txBody>
      </p:sp>
      <p:sp>
        <p:nvSpPr>
          <p:cNvPr id="63491" name="Rectangle 2">
            <a:extLst>
              <a:ext uri="{FF2B5EF4-FFF2-40B4-BE49-F238E27FC236}">
                <a16:creationId xmlns:a16="http://schemas.microsoft.com/office/drawing/2014/main" id="{8B3AD595-33B6-4E20-AFD8-AE03E93AB564}"/>
              </a:ext>
            </a:extLst>
          </p:cNvPr>
          <p:cNvSpPr>
            <a:spLocks noGrp="1" noRot="1" noChangeAspect="1" noChangeArrowheads="1" noTextEdit="1"/>
          </p:cNvSpPr>
          <p:nvPr>
            <p:ph type="sldImg"/>
          </p:nvPr>
        </p:nvSpPr>
        <p:spPr>
          <a:solidFill>
            <a:srgbClr val="FFFFFF"/>
          </a:solidFill>
          <a:ln/>
        </p:spPr>
      </p:sp>
      <p:sp>
        <p:nvSpPr>
          <p:cNvPr id="63492" name="Rectangle 3">
            <a:extLst>
              <a:ext uri="{FF2B5EF4-FFF2-40B4-BE49-F238E27FC236}">
                <a16:creationId xmlns:a16="http://schemas.microsoft.com/office/drawing/2014/main" id="{DE4B5E85-FD03-4AD4-9F59-22F8E1A7D1F0}"/>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31">
            <a:extLst>
              <a:ext uri="{FF2B5EF4-FFF2-40B4-BE49-F238E27FC236}">
                <a16:creationId xmlns:a16="http://schemas.microsoft.com/office/drawing/2014/main" id="{3CEB04E0-3C69-4149-9734-15FCE2B662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A6D665-8D12-4632-B292-F64B70C4573F}" type="slidenum">
              <a:rPr lang="es-ES" altLang="es-MX" smtClean="0">
                <a:latin typeface="Tahoma" panose="020B0604030504040204" pitchFamily="34" charset="0"/>
              </a:rPr>
              <a:pPr>
                <a:spcBef>
                  <a:spcPct val="0"/>
                </a:spcBef>
              </a:pPr>
              <a:t>37</a:t>
            </a:fld>
            <a:endParaRPr lang="es-ES" altLang="es-MX">
              <a:latin typeface="Tahoma" panose="020B0604030504040204" pitchFamily="34" charset="0"/>
            </a:endParaRPr>
          </a:p>
        </p:txBody>
      </p:sp>
      <p:sp>
        <p:nvSpPr>
          <p:cNvPr id="10243" name="Rectangle 2">
            <a:extLst>
              <a:ext uri="{FF2B5EF4-FFF2-40B4-BE49-F238E27FC236}">
                <a16:creationId xmlns:a16="http://schemas.microsoft.com/office/drawing/2014/main" id="{AE855098-7F79-4012-A0DC-9E9CBEDFE548}"/>
              </a:ext>
            </a:extLst>
          </p:cNvPr>
          <p:cNvSpPr>
            <a:spLocks noGrp="1" noRot="1" noChangeAspect="1" noChangeArrowheads="1" noTextEdit="1"/>
          </p:cNvSpPr>
          <p:nvPr>
            <p:ph type="sldImg"/>
          </p:nvPr>
        </p:nvSpPr>
        <p:spPr>
          <a:solidFill>
            <a:srgbClr val="FFFFFF"/>
          </a:solidFill>
          <a:ln/>
        </p:spPr>
      </p:sp>
      <p:sp>
        <p:nvSpPr>
          <p:cNvPr id="10244" name="Rectangle 3">
            <a:extLst>
              <a:ext uri="{FF2B5EF4-FFF2-40B4-BE49-F238E27FC236}">
                <a16:creationId xmlns:a16="http://schemas.microsoft.com/office/drawing/2014/main" id="{857081ED-4054-4935-B4C6-AD0D292E4B94}"/>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s-CO" altLang="es-MX"/>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a:extLst>
              <a:ext uri="{FF2B5EF4-FFF2-40B4-BE49-F238E27FC236}">
                <a16:creationId xmlns:a16="http://schemas.microsoft.com/office/drawing/2014/main" id="{8B60B67B-7F78-43F2-A32B-3CB0E03E43BE}"/>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367B125F-1AAE-4EC7-8CD5-A79E9D62FD55}" type="slidenum">
              <a:rPr lang="es-ES" altLang="es-MX" sz="1200" smtClean="0">
                <a:latin typeface="Times New Roman" panose="02020603050405020304" pitchFamily="18" charset="0"/>
              </a:rPr>
              <a:pPr/>
              <a:t>38</a:t>
            </a:fld>
            <a:endParaRPr lang="es-ES" altLang="es-MX" sz="1200">
              <a:latin typeface="Times New Roman" panose="02020603050405020304" pitchFamily="18" charset="0"/>
            </a:endParaRPr>
          </a:p>
        </p:txBody>
      </p:sp>
      <p:sp>
        <p:nvSpPr>
          <p:cNvPr id="12291" name="Rectangle 2">
            <a:extLst>
              <a:ext uri="{FF2B5EF4-FFF2-40B4-BE49-F238E27FC236}">
                <a16:creationId xmlns:a16="http://schemas.microsoft.com/office/drawing/2014/main" id="{8725EFE9-A743-4F54-845A-7E60342EAD6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F91BD481-7D71-4687-9E22-9CFC5A016520}"/>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s-ES_tradnl" altLang="es-MX"/>
              <a:t>GOOD MORNING/AFTERNOON/EVENING. THE WORK I’M GOING TO PRESENT IS ABOUT RTND</a:t>
            </a:r>
          </a:p>
          <a:p>
            <a:pPr eaLnBrk="1" hangingPunct="1"/>
            <a:r>
              <a:rPr lang="es-ES_tradnl" altLang="es-MX"/>
              <a:t>Explain what is RTND. </a:t>
            </a:r>
          </a:p>
          <a:p>
            <a:pPr eaLnBrk="1" hangingPunct="1"/>
            <a:r>
              <a:rPr lang="es-ES_tradnl" altLang="es-MX"/>
              <a:t>It’s solved using Benders decom that have need of some improvments.</a:t>
            </a:r>
          </a:p>
          <a:p>
            <a:pPr eaLnBrk="1" hangingPunct="1"/>
            <a:r>
              <a:rPr lang="es-ES_tradnl" altLang="es-MX"/>
              <a:t>THIS IS JOINT WORK WITH My colLeAge Patricia Jaramillo from the System’school of Nacional de Colombia in Medellin</a:t>
            </a:r>
            <a:endParaRPr lang="en-US" altLang="es-MX"/>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E2F4386E-83B3-49B6-B15D-0B9FA273F46A}"/>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D3F66A1F-C02B-440E-86F4-B943212C15A6}" type="slidenum">
              <a:rPr lang="es-ES" altLang="es-MX" sz="1200" smtClean="0">
                <a:latin typeface="Times New Roman" panose="02020603050405020304" pitchFamily="18" charset="0"/>
              </a:rPr>
              <a:pPr/>
              <a:t>39</a:t>
            </a:fld>
            <a:endParaRPr lang="es-ES" altLang="es-MX" sz="1200">
              <a:latin typeface="Times New Roman" panose="02020603050405020304" pitchFamily="18" charset="0"/>
            </a:endParaRPr>
          </a:p>
        </p:txBody>
      </p:sp>
      <p:sp>
        <p:nvSpPr>
          <p:cNvPr id="14339" name="Rectangle 2">
            <a:extLst>
              <a:ext uri="{FF2B5EF4-FFF2-40B4-BE49-F238E27FC236}">
                <a16:creationId xmlns:a16="http://schemas.microsoft.com/office/drawing/2014/main" id="{CFF5AE63-D465-4698-80DF-3FD4F6B422E6}"/>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873C4638-D770-4D0D-94E9-8DE89C2C3D8E}"/>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MX"/>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a:extLst>
              <a:ext uri="{FF2B5EF4-FFF2-40B4-BE49-F238E27FC236}">
                <a16:creationId xmlns:a16="http://schemas.microsoft.com/office/drawing/2014/main" id="{6C57E507-331A-4938-A937-829C645010D3}"/>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43721E70-B7FC-482D-8E09-AF212CEDD932}" type="slidenum">
              <a:rPr lang="es-ES" altLang="es-MX" sz="1200" smtClean="0">
                <a:latin typeface="Times New Roman" panose="02020603050405020304" pitchFamily="18" charset="0"/>
              </a:rPr>
              <a:pPr/>
              <a:t>40</a:t>
            </a:fld>
            <a:endParaRPr lang="es-ES" altLang="es-MX" sz="1200">
              <a:latin typeface="Times New Roman" panose="02020603050405020304" pitchFamily="18" charset="0"/>
            </a:endParaRPr>
          </a:p>
        </p:txBody>
      </p:sp>
      <p:sp>
        <p:nvSpPr>
          <p:cNvPr id="16387" name="Rectangle 2">
            <a:extLst>
              <a:ext uri="{FF2B5EF4-FFF2-40B4-BE49-F238E27FC236}">
                <a16:creationId xmlns:a16="http://schemas.microsoft.com/office/drawing/2014/main" id="{8F8F3D42-BC28-46AC-88E1-E30EA1E06591}"/>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FE5F97F-8EC6-4FEC-AABF-BDC9A2A03C86}"/>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MX"/>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a:extLst>
              <a:ext uri="{FF2B5EF4-FFF2-40B4-BE49-F238E27FC236}">
                <a16:creationId xmlns:a16="http://schemas.microsoft.com/office/drawing/2014/main" id="{E1400222-E515-4480-8D9E-B4E2E56A3E3C}"/>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4B8E6735-C8A2-4F86-9349-1761204C42B9}" type="slidenum">
              <a:rPr lang="es-ES" altLang="es-MX" sz="1200" smtClean="0">
                <a:latin typeface="Times New Roman" panose="02020603050405020304" pitchFamily="18" charset="0"/>
              </a:rPr>
              <a:pPr/>
              <a:t>41</a:t>
            </a:fld>
            <a:endParaRPr lang="es-ES" altLang="es-MX" sz="1200">
              <a:latin typeface="Times New Roman" panose="02020603050405020304" pitchFamily="18" charset="0"/>
            </a:endParaRPr>
          </a:p>
        </p:txBody>
      </p:sp>
      <p:sp>
        <p:nvSpPr>
          <p:cNvPr id="18435" name="Rectangle 2">
            <a:extLst>
              <a:ext uri="{FF2B5EF4-FFF2-40B4-BE49-F238E27FC236}">
                <a16:creationId xmlns:a16="http://schemas.microsoft.com/office/drawing/2014/main" id="{57CF3365-9E00-4F8E-8A22-31B0922299D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8653600-9331-4A7D-BC19-551974F1C6A2}"/>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MX"/>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1">
            <a:extLst>
              <a:ext uri="{FF2B5EF4-FFF2-40B4-BE49-F238E27FC236}">
                <a16:creationId xmlns:a16="http://schemas.microsoft.com/office/drawing/2014/main" id="{6748A3F6-391B-4541-91FA-01BAA34CE346}"/>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09AB5044-2AB4-4E9F-BA68-BA1E6C4D84D4}" type="slidenum">
              <a:rPr lang="es-ES" altLang="es-MX" sz="1200" smtClean="0">
                <a:latin typeface="Times New Roman" panose="02020603050405020304" pitchFamily="18" charset="0"/>
              </a:rPr>
              <a:pPr/>
              <a:t>42</a:t>
            </a:fld>
            <a:endParaRPr lang="es-ES" altLang="es-MX" sz="1200">
              <a:latin typeface="Times New Roman" panose="02020603050405020304" pitchFamily="18" charset="0"/>
            </a:endParaRPr>
          </a:p>
        </p:txBody>
      </p:sp>
      <p:sp>
        <p:nvSpPr>
          <p:cNvPr id="20483" name="Rectangle 2">
            <a:extLst>
              <a:ext uri="{FF2B5EF4-FFF2-40B4-BE49-F238E27FC236}">
                <a16:creationId xmlns:a16="http://schemas.microsoft.com/office/drawing/2014/main" id="{96D34448-A842-4B3F-A541-9FFFCE13CC34}"/>
              </a:ext>
            </a:extLst>
          </p:cNvPr>
          <p:cNvSpPr>
            <a:spLocks noGrp="1" noRot="1" noChangeAspect="1" noChangeArrowheads="1" noTextEdit="1"/>
          </p:cNvSpPr>
          <p:nvPr>
            <p:ph type="sldImg"/>
          </p:nvPr>
        </p:nvSpPr>
        <p:spPr>
          <a:xfrm>
            <a:off x="3340100" y="531813"/>
            <a:ext cx="3543300" cy="2657475"/>
          </a:xfrm>
          <a:ln/>
        </p:spPr>
      </p:sp>
      <p:sp>
        <p:nvSpPr>
          <p:cNvPr id="20484" name="Rectangle 3">
            <a:extLst>
              <a:ext uri="{FF2B5EF4-FFF2-40B4-BE49-F238E27FC236}">
                <a16:creationId xmlns:a16="http://schemas.microsoft.com/office/drawing/2014/main" id="{0FA32055-CD1D-4506-9F64-1AB98D7A12DF}"/>
              </a:ext>
            </a:extLst>
          </p:cNvPr>
          <p:cNvSpPr>
            <a:spLocks noGrp="1" noChangeArrowheads="1"/>
          </p:cNvSpPr>
          <p:nvPr>
            <p:ph type="body" idx="1"/>
          </p:nvPr>
        </p:nvSpPr>
        <p:spPr>
          <a:xfrm>
            <a:off x="1022350" y="3365500"/>
            <a:ext cx="8178800" cy="31892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MX"/>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a:extLst>
              <a:ext uri="{FF2B5EF4-FFF2-40B4-BE49-F238E27FC236}">
                <a16:creationId xmlns:a16="http://schemas.microsoft.com/office/drawing/2014/main" id="{D1924416-0711-4386-8256-02BB87C8966F}"/>
              </a:ext>
            </a:extLst>
          </p:cNvPr>
          <p:cNvSpPr>
            <a:spLocks noGrp="1" noChangeArrowheads="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3613">
              <a:defRPr sz="3000">
                <a:solidFill>
                  <a:schemeClr val="tx1"/>
                </a:solidFill>
                <a:latin typeface="Tahoma" panose="020B0604030504040204" pitchFamily="34" charset="0"/>
              </a:defRPr>
            </a:lvl1pPr>
            <a:lvl2pPr marL="742950" indent="-285750" defTabSz="963613">
              <a:defRPr sz="3000">
                <a:solidFill>
                  <a:schemeClr val="tx1"/>
                </a:solidFill>
                <a:latin typeface="Tahoma" panose="020B0604030504040204" pitchFamily="34" charset="0"/>
              </a:defRPr>
            </a:lvl2pPr>
            <a:lvl3pPr marL="1143000" indent="-228600" defTabSz="963613">
              <a:defRPr sz="3000">
                <a:solidFill>
                  <a:schemeClr val="tx1"/>
                </a:solidFill>
                <a:latin typeface="Tahoma" panose="020B0604030504040204" pitchFamily="34" charset="0"/>
              </a:defRPr>
            </a:lvl3pPr>
            <a:lvl4pPr marL="1600200" indent="-228600" defTabSz="963613">
              <a:defRPr sz="3000">
                <a:solidFill>
                  <a:schemeClr val="tx1"/>
                </a:solidFill>
                <a:latin typeface="Tahoma" panose="020B0604030504040204" pitchFamily="34" charset="0"/>
              </a:defRPr>
            </a:lvl4pPr>
            <a:lvl5pPr marL="2057400" indent="-228600" defTabSz="963613">
              <a:defRPr sz="3000">
                <a:solidFill>
                  <a:schemeClr val="tx1"/>
                </a:solidFill>
                <a:latin typeface="Tahoma" panose="020B0604030504040204" pitchFamily="34" charset="0"/>
              </a:defRPr>
            </a:lvl5pPr>
            <a:lvl6pPr marL="2514600" indent="-228600" defTabSz="963613" eaLnBrk="0" fontAlgn="base" hangingPunct="0">
              <a:spcBef>
                <a:spcPct val="0"/>
              </a:spcBef>
              <a:spcAft>
                <a:spcPct val="0"/>
              </a:spcAft>
              <a:defRPr sz="3000">
                <a:solidFill>
                  <a:schemeClr val="tx1"/>
                </a:solidFill>
                <a:latin typeface="Tahoma" panose="020B0604030504040204" pitchFamily="34" charset="0"/>
              </a:defRPr>
            </a:lvl6pPr>
            <a:lvl7pPr marL="2971800" indent="-228600" defTabSz="963613" eaLnBrk="0" fontAlgn="base" hangingPunct="0">
              <a:spcBef>
                <a:spcPct val="0"/>
              </a:spcBef>
              <a:spcAft>
                <a:spcPct val="0"/>
              </a:spcAft>
              <a:defRPr sz="3000">
                <a:solidFill>
                  <a:schemeClr val="tx1"/>
                </a:solidFill>
                <a:latin typeface="Tahoma" panose="020B0604030504040204" pitchFamily="34" charset="0"/>
              </a:defRPr>
            </a:lvl7pPr>
            <a:lvl8pPr marL="3429000" indent="-228600" defTabSz="963613" eaLnBrk="0" fontAlgn="base" hangingPunct="0">
              <a:spcBef>
                <a:spcPct val="0"/>
              </a:spcBef>
              <a:spcAft>
                <a:spcPct val="0"/>
              </a:spcAft>
              <a:defRPr sz="3000">
                <a:solidFill>
                  <a:schemeClr val="tx1"/>
                </a:solidFill>
                <a:latin typeface="Tahoma" panose="020B0604030504040204" pitchFamily="34" charset="0"/>
              </a:defRPr>
            </a:lvl8pPr>
            <a:lvl9pPr marL="3886200" indent="-228600" defTabSz="963613" eaLnBrk="0" fontAlgn="base" hangingPunct="0">
              <a:spcBef>
                <a:spcPct val="0"/>
              </a:spcBef>
              <a:spcAft>
                <a:spcPct val="0"/>
              </a:spcAft>
              <a:defRPr sz="3000">
                <a:solidFill>
                  <a:schemeClr val="tx1"/>
                </a:solidFill>
                <a:latin typeface="Tahoma" panose="020B0604030504040204" pitchFamily="34" charset="0"/>
              </a:defRPr>
            </a:lvl9pPr>
          </a:lstStyle>
          <a:p>
            <a:fld id="{B42DD049-CF6D-4527-8D8D-7215C5731138}" type="slidenum">
              <a:rPr lang="es-ES" altLang="es-MX" sz="1200" smtClean="0">
                <a:latin typeface="Times New Roman" panose="02020603050405020304" pitchFamily="18" charset="0"/>
              </a:rPr>
              <a:pPr/>
              <a:t>43</a:t>
            </a:fld>
            <a:endParaRPr lang="es-ES" altLang="es-MX" sz="1200">
              <a:latin typeface="Times New Roman" panose="02020603050405020304" pitchFamily="18" charset="0"/>
            </a:endParaRPr>
          </a:p>
        </p:txBody>
      </p:sp>
      <p:sp>
        <p:nvSpPr>
          <p:cNvPr id="22531" name="Rectangle 2">
            <a:extLst>
              <a:ext uri="{FF2B5EF4-FFF2-40B4-BE49-F238E27FC236}">
                <a16:creationId xmlns:a16="http://schemas.microsoft.com/office/drawing/2014/main" id="{7BB99F02-1D3C-4EEB-B06C-1763AD6B6506}"/>
              </a:ext>
            </a:extLst>
          </p:cNvPr>
          <p:cNvSpPr>
            <a:spLocks noGrp="1" noRot="1" noChangeAspect="1" noChangeArrowheads="1" noTextEdit="1"/>
          </p:cNvSpPr>
          <p:nvPr>
            <p:ph type="sldImg"/>
          </p:nvPr>
        </p:nvSpPr>
        <p:spPr>
          <a:xfrm>
            <a:off x="3340100" y="531813"/>
            <a:ext cx="3543300" cy="2657475"/>
          </a:xfrm>
          <a:ln/>
        </p:spPr>
      </p:sp>
      <p:sp>
        <p:nvSpPr>
          <p:cNvPr id="22532" name="Rectangle 3">
            <a:extLst>
              <a:ext uri="{FF2B5EF4-FFF2-40B4-BE49-F238E27FC236}">
                <a16:creationId xmlns:a16="http://schemas.microsoft.com/office/drawing/2014/main" id="{82FD683F-09B4-43FE-AACB-60A89B9CAF58}"/>
              </a:ext>
            </a:extLst>
          </p:cNvPr>
          <p:cNvSpPr>
            <a:spLocks noGrp="1" noChangeArrowheads="1"/>
          </p:cNvSpPr>
          <p:nvPr>
            <p:ph type="body" idx="1"/>
          </p:nvPr>
        </p:nvSpPr>
        <p:spPr>
          <a:xfrm>
            <a:off x="1022350" y="3365500"/>
            <a:ext cx="8178800" cy="31892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ES" altLang="es-MX"/>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2997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91636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3565998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150938" y="617538"/>
            <a:ext cx="7793037"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182688" y="2017713"/>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145088" y="2017713"/>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1">
            <a:extLst>
              <a:ext uri="{FF2B5EF4-FFF2-40B4-BE49-F238E27FC236}">
                <a16:creationId xmlns:a16="http://schemas.microsoft.com/office/drawing/2014/main" id="{4870FD81-B95C-40A5-B89B-E62327DA45AE}"/>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13">
            <a:extLst>
              <a:ext uri="{FF2B5EF4-FFF2-40B4-BE49-F238E27FC236}">
                <a16:creationId xmlns:a16="http://schemas.microsoft.com/office/drawing/2014/main" id="{DEFA19C9-C423-44E2-B1FB-98710210D881}"/>
              </a:ext>
            </a:extLst>
          </p:cNvPr>
          <p:cNvSpPr>
            <a:spLocks noGrp="1" noChangeArrowheads="1"/>
          </p:cNvSpPr>
          <p:nvPr>
            <p:ph type="sldNum" sz="quarter" idx="11"/>
          </p:nvPr>
        </p:nvSpPr>
        <p:spPr>
          <a:ln/>
        </p:spPr>
        <p:txBody>
          <a:bodyPr/>
          <a:lstStyle>
            <a:lvl1pPr>
              <a:defRPr/>
            </a:lvl1pPr>
          </a:lstStyle>
          <a:p>
            <a:pPr>
              <a:defRPr/>
            </a:pPr>
            <a:fld id="{51B1D1CD-ED21-4289-8D14-38B5B0E6D324}" type="slidenum">
              <a:rPr lang="es-ES" altLang="es-MX"/>
              <a:pPr>
                <a:defRPr/>
              </a:pPr>
              <a:t>‹Nº›</a:t>
            </a:fld>
            <a:endParaRPr lang="es-ES" altLang="es-MX"/>
          </a:p>
        </p:txBody>
      </p:sp>
    </p:spTree>
    <p:extLst>
      <p:ext uri="{BB962C8B-B14F-4D97-AF65-F5344CB8AC3E}">
        <p14:creationId xmlns:p14="http://schemas.microsoft.com/office/powerpoint/2010/main" val="158295342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3" name="Rectangle 2">
            <a:extLst>
              <a:ext uri="{FF2B5EF4-FFF2-40B4-BE49-F238E27FC236}">
                <a16:creationId xmlns:a16="http://schemas.microsoft.com/office/drawing/2014/main" id="{FC623B40-0FB2-41D5-B49F-EEA7ECECF4FE}"/>
              </a:ext>
            </a:extLst>
          </p:cNvPr>
          <p:cNvSpPr>
            <a:spLocks noGrp="1" noChangeArrowheads="1"/>
          </p:cNvSpPr>
          <p:nvPr>
            <p:ph type="ftr" sz="quarter" idx="10"/>
          </p:nvPr>
        </p:nvSpPr>
        <p:spPr>
          <a:xfrm>
            <a:off x="0" y="0"/>
            <a:ext cx="0" cy="0"/>
          </a:xfrm>
        </p:spPr>
        <p:txBody>
          <a:bodyPr/>
          <a:lstStyle>
            <a:lvl1pPr>
              <a:defRPr/>
            </a:lvl1pPr>
          </a:lstStyle>
          <a:p>
            <a:pPr>
              <a:defRPr/>
            </a:pPr>
            <a:endParaRPr lang="es-ES" altLang="es-MX"/>
          </a:p>
        </p:txBody>
      </p:sp>
      <p:sp>
        <p:nvSpPr>
          <p:cNvPr id="4" name="Slide Number Placeholder 8">
            <a:extLst>
              <a:ext uri="{FF2B5EF4-FFF2-40B4-BE49-F238E27FC236}">
                <a16:creationId xmlns:a16="http://schemas.microsoft.com/office/drawing/2014/main" id="{0C17B884-55C2-4239-ADAD-E52F1BACE38C}"/>
              </a:ext>
            </a:extLst>
          </p:cNvPr>
          <p:cNvSpPr>
            <a:spLocks noGrp="1" noChangeArrowheads="1"/>
          </p:cNvSpPr>
          <p:nvPr>
            <p:ph type="sldNum" sz="quarter" idx="11"/>
          </p:nvPr>
        </p:nvSpPr>
        <p:spPr/>
        <p:txBody>
          <a:bodyPr/>
          <a:lstStyle>
            <a:lvl1pPr>
              <a:defRPr/>
            </a:lvl1pPr>
          </a:lstStyle>
          <a:p>
            <a:pPr>
              <a:defRPr/>
            </a:pPr>
            <a:fld id="{1524C1AB-9348-4423-BD48-7FC28B581C49}" type="slidenum">
              <a:rPr lang="es-ES" altLang="es-MX"/>
              <a:pPr>
                <a:defRPr/>
              </a:pPr>
              <a:t>‹Nº›</a:t>
            </a:fld>
            <a:endParaRPr lang="es-ES" altLang="es-MX"/>
          </a:p>
        </p:txBody>
      </p:sp>
      <p:sp>
        <p:nvSpPr>
          <p:cNvPr id="5" name="Rectangle 16">
            <a:extLst>
              <a:ext uri="{FF2B5EF4-FFF2-40B4-BE49-F238E27FC236}">
                <a16:creationId xmlns:a16="http://schemas.microsoft.com/office/drawing/2014/main" id="{AB1D53BB-E3B1-461C-B488-46FBA82C3E95}"/>
              </a:ext>
            </a:extLst>
          </p:cNvPr>
          <p:cNvSpPr>
            <a:spLocks noGrp="1" noChangeArrowheads="1"/>
          </p:cNvSpPr>
          <p:nvPr>
            <p:ph type="dt" sz="half" idx="12"/>
          </p:nvPr>
        </p:nvSpPr>
        <p:spPr/>
        <p:txBody>
          <a:bodyPr/>
          <a:lstStyle>
            <a:lvl1pPr>
              <a:defRPr/>
            </a:lvl1pPr>
          </a:lstStyle>
          <a:p>
            <a:pPr>
              <a:defRPr/>
            </a:pPr>
            <a:endParaRPr lang="es-ES" altLang="es-MX"/>
          </a:p>
        </p:txBody>
      </p:sp>
    </p:spTree>
    <p:extLst>
      <p:ext uri="{BB962C8B-B14F-4D97-AF65-F5344CB8AC3E}">
        <p14:creationId xmlns:p14="http://schemas.microsoft.com/office/powerpoint/2010/main" val="4167945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150938" y="617538"/>
            <a:ext cx="7793037"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1182688" y="2017713"/>
            <a:ext cx="7772400" cy="4114800"/>
          </a:xfrm>
        </p:spPr>
        <p:txBody>
          <a:bodyPr/>
          <a:lstStyle/>
          <a:p>
            <a:pPr lvl="0"/>
            <a:endParaRPr lang="es-ES" noProof="0"/>
          </a:p>
        </p:txBody>
      </p:sp>
      <p:sp>
        <p:nvSpPr>
          <p:cNvPr id="4" name="Rectangle 11">
            <a:extLst>
              <a:ext uri="{FF2B5EF4-FFF2-40B4-BE49-F238E27FC236}">
                <a16:creationId xmlns:a16="http://schemas.microsoft.com/office/drawing/2014/main" id="{3A4AFEBE-CB64-4A15-A9C5-426A0A77128C}"/>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13">
            <a:extLst>
              <a:ext uri="{FF2B5EF4-FFF2-40B4-BE49-F238E27FC236}">
                <a16:creationId xmlns:a16="http://schemas.microsoft.com/office/drawing/2014/main" id="{1D63A962-12C2-4853-8F58-0DDFE8E67509}"/>
              </a:ext>
            </a:extLst>
          </p:cNvPr>
          <p:cNvSpPr>
            <a:spLocks noGrp="1" noChangeArrowheads="1"/>
          </p:cNvSpPr>
          <p:nvPr>
            <p:ph type="sldNum" sz="quarter" idx="11"/>
          </p:nvPr>
        </p:nvSpPr>
        <p:spPr>
          <a:ln/>
        </p:spPr>
        <p:txBody>
          <a:bodyPr/>
          <a:lstStyle>
            <a:lvl1pPr>
              <a:defRPr/>
            </a:lvl1pPr>
          </a:lstStyle>
          <a:p>
            <a:pPr>
              <a:defRPr/>
            </a:pPr>
            <a:fld id="{715C2D99-AE8F-4700-AC08-593BE3448A7C}" type="slidenum">
              <a:rPr lang="es-ES" altLang="es-MX"/>
              <a:pPr>
                <a:defRPr/>
              </a:pPr>
              <a:t>‹Nº›</a:t>
            </a:fld>
            <a:endParaRPr lang="es-ES" altLang="es-MX"/>
          </a:p>
        </p:txBody>
      </p:sp>
    </p:spTree>
    <p:extLst>
      <p:ext uri="{BB962C8B-B14F-4D97-AF65-F5344CB8AC3E}">
        <p14:creationId xmlns:p14="http://schemas.microsoft.com/office/powerpoint/2010/main" val="31708041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340197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1892242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238313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184071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375847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19462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643881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E19D37B-2BF4-4EAB-A0B3-3BF0745AA996}" type="datetimeFigureOut">
              <a:rPr lang="es-CO" smtClean="0"/>
              <a:t>13/06/2020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10CA8B8-42C8-4A7A-9B56-0535ABA6082A}" type="slidenum">
              <a:rPr lang="es-CO" smtClean="0"/>
              <a:t>‹Nº›</a:t>
            </a:fld>
            <a:endParaRPr lang="es-CO"/>
          </a:p>
        </p:txBody>
      </p:sp>
    </p:spTree>
    <p:extLst>
      <p:ext uri="{BB962C8B-B14F-4D97-AF65-F5344CB8AC3E}">
        <p14:creationId xmlns:p14="http://schemas.microsoft.com/office/powerpoint/2010/main" val="254247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9D37B-2BF4-4EAB-A0B3-3BF0745AA996}" type="datetimeFigureOut">
              <a:rPr lang="es-CO" smtClean="0"/>
              <a:t>13/06/2020</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CA8B8-42C8-4A7A-9B56-0535ABA6082A}" type="slidenum">
              <a:rPr lang="es-CO" smtClean="0"/>
              <a:t>‹Nº›</a:t>
            </a:fld>
            <a:endParaRPr lang="es-CO"/>
          </a:p>
        </p:txBody>
      </p:sp>
    </p:spTree>
    <p:extLst>
      <p:ext uri="{BB962C8B-B14F-4D97-AF65-F5344CB8AC3E}">
        <p14:creationId xmlns:p14="http://schemas.microsoft.com/office/powerpoint/2010/main" val="423532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lania.mx/~ccoello/robotica.zi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scielo.cl/scielo.php?script=sci_arttext&amp;pid=S0718-07642008000200007&amp;lng=en&amp;nrm=iso&amp;ignore=.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lania.mx/~ccoello/vigaitesm.zi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slide" Target="slide49.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slide" Target="slide62.xml"/><Relationship Id="rId4" Type="http://schemas.openxmlformats.org/officeDocument/2006/relationships/image" Target="../media/image36.wm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image" Target="../media/image39.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0.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1.xml"/><Relationship Id="rId7" Type="http://schemas.openxmlformats.org/officeDocument/2006/relationships/image" Target="../media/image43.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42.emf"/><Relationship Id="rId4" Type="http://schemas.openxmlformats.org/officeDocument/2006/relationships/oleObject" Target="../embeddings/oleObject6.bin"/><Relationship Id="rId9" Type="http://schemas.openxmlformats.org/officeDocument/2006/relationships/image" Target="../media/image44.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45.e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47.w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46.wmf"/><Relationship Id="rId4" Type="http://schemas.openxmlformats.org/officeDocument/2006/relationships/oleObject" Target="../embeddings/oleObject10.bin"/><Relationship Id="rId9" Type="http://schemas.openxmlformats.org/officeDocument/2006/relationships/image" Target="../media/image48.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49.wmf"/><Relationship Id="rId4"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5.bin"/><Relationship Id="rId7" Type="http://schemas.openxmlformats.org/officeDocument/2006/relationships/oleObject" Target="../embeddings/oleObject18.bin"/><Relationship Id="rId12"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oleObject" Target="../embeddings/oleObject21.bin"/><Relationship Id="rId5" Type="http://schemas.openxmlformats.org/officeDocument/2006/relationships/oleObject" Target="../embeddings/oleObject16.bin"/><Relationship Id="rId10" Type="http://schemas.openxmlformats.org/officeDocument/2006/relationships/image" Target="../media/image51.wmf"/><Relationship Id="rId4" Type="http://schemas.openxmlformats.org/officeDocument/2006/relationships/image" Target="../media/image50.wmf"/><Relationship Id="rId9" Type="http://schemas.openxmlformats.org/officeDocument/2006/relationships/oleObject" Target="../embeddings/oleObject20.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5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53.wmf"/></Relationships>
</file>

<file path=ppt/slides/_rels/slide5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5.wmf"/><Relationship Id="rId5" Type="http://schemas.openxmlformats.org/officeDocument/2006/relationships/oleObject" Target="../embeddings/oleObject26.bin"/><Relationship Id="rId4" Type="http://schemas.openxmlformats.org/officeDocument/2006/relationships/image" Target="../media/image5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29.bin"/><Relationship Id="rId4" Type="http://schemas.openxmlformats.org/officeDocument/2006/relationships/image" Target="../media/image57.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0.wmf"/><Relationship Id="rId5" Type="http://schemas.openxmlformats.org/officeDocument/2006/relationships/oleObject" Target="../embeddings/oleObject31.bin"/><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1.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63.emf"/></Relationships>
</file>

<file path=ppt/slides/_rels/slide6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21.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6.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69.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611560" y="980728"/>
            <a:ext cx="7772400" cy="1470025"/>
          </a:xfrm>
        </p:spPr>
        <p:txBody>
          <a:bodyPr>
            <a:normAutofit fontScale="90000"/>
          </a:bodyPr>
          <a:lstStyle/>
          <a:p>
            <a:r>
              <a:rPr lang="es-CO" sz="8000" b="1" dirty="0"/>
              <a:t>Aplicaciones en IA</a:t>
            </a:r>
          </a:p>
        </p:txBody>
      </p:sp>
      <p:sp>
        <p:nvSpPr>
          <p:cNvPr id="2" name="AutoShape 2" descr="data:image/jpeg;base64,/9j/4AAQSkZJRgABAQAAAQABAAD/2wCEAAkGBxQSEhUUExQUFBUXGBoXFxUVFxUUFxgWFxgYFxkYGhgaHCggGBolGxUVITEhJSkrLi4uFx8zODQsNygtLisBCgoKDg0OGxAQGywkICQwLCwsLCwsLCwsLCwsLCwsLCwsLCwsLCwsLCwsLCwsLCwsLCwsLCwsLCwsLCwsLCwsLP/AABEIAOkA2QMBIgACEQEDEQH/xAAbAAABBQEBAAAAAAAAAAAAAAAFAQIEBgcAA//EAEoQAAIBAgQDBQQGBwYEBAcAAAECEQADBBIhMQUGQRMiUWFxMoGRsRQjM3KhwQdCUnOywtEVJDRi4fBDgpKiRFODkxZjZHSEs/H/xAAZAQACAwEAAAAAAAAAAAAAAAABAwACBAX/xAAoEQACAgMAAgECBgMAAAAAAAAAAQIRAyExEkEyEyIEFFFhsfBxkdH/2gAMAwEAAhEDEQA/ALJduHMdTuep8ab2h8T8TXXT3j6n502uumc2h3aHxPxNJ2p8T8TXUkVLRKYvaHxPxNd2h8T8TSZaXLU0Smd2h8T8TXdof2j8TXZa6KlolMXtD4n4mu7Q+J+JpIroqaBTF7Q+J+Jru0PifiabFLFG0SmL2h8T8TXdofE/E0kV0VLQKkJcvEAkk6edRLfEpPWfvf0mvTHj6th4gjeN9N+lUE4ZmuZPpF3ukoQ0KJB6anSk5Z+I7HC+l6vcRcKCA28RLE7TsQPKiOCXtFWLvfYaIwdSSdQs+zPzoBy9yZebvJfttMiHZWIJ1kAjwqx4fCm1ftW2MkPb1gCYZegJ8utZ1mbb2NeJJcI/aHxPxNd2h8T8TTrw7x9T86ZFbU1Rm8WdnPifiaXO3ifiaSK6KNoHixc58T8TXdofE/E0kUtS0TxFznxPxNd2h8T8TSUkULJ4i9ofE/E0TzHxPxoXFE4oSaLRQOujvH1PzpsU677R9T86bQCdFLFdXUAnUtdUjh2F7W4qAxOpPgBufl8aDdK2RKyPFdFXVsHh7MBra5Y1uOVj/uM/h1pMFg8Pd+utopX9UicrR1jaKz/mY/oO+iylxXVoDFQv1q213gbiAJO4HgfhQjivAlZM9oZWAkr0PoOhox/ExbpklgaVlVpaWK6tFiaErqWuogKhzpxI28yEMZQ5IgakRILCGjqBrVTw/Gcz5ijQSDIjeBM7Vo3FChF3OmcIhKwGYg5ZPTTp1qhcOtKLzd0EBpAYdJ6isuWO7H43ovPIvNDpnVLD3WIZwSbdsBVUd0SxJPznpXYLmFL+IZmt37RzCMts3HVs4kab7EddTRnlLDB8Vb1Xs+xf6sKoUkkZtJ1mK6xgrVvGpkCrldcwXKDq41Kj0NZX1j/Q1TOuupJ1BU+8HUUtOfUk+dJFdOK0Ym9iV1LXUaBYldFLFJFSgWdXV1dRolnGidC6J0JIkZA657R9T86SvS4vePqfnXZaiRHI84pYr0ApYo0CzyiodnigsO79oyspCgK6ywMmI7M6CVmCD51HxnMdlCVU9ow3y7A+E/0qvY/CfSmJKlST+ozJ4+B+PoKy/iJKqNGGLu2H+eOMjEOFFwPaRlKjO0MSJLaRPtADw1qdy3zPh7Nkq99VOUQr9q2QxBjcATGkxVFPJLEdw3J84cfBtvdUjhXDr+DLFsPh7qlchLpl0IiTodfPzrE5rlGpRYT4fxT6Vduk3LZcyQMyq0wYUf5da0bkjHuzXrLnN2ZGU7aEbVlmDwVm2baqgXKuobKSXyEZgQBM6bjQ/GtR5LT67EHrCfnVmk42VTd0QuO4bs7zgbHvD36/OagUc5qH13/IPmaCxXRxbgmYsjqTQ2kp8V1NF2VXmnBYtmnDpZuLHeV/bJIKkCdAANZ3n0qiWjftOyxbDSQQFJhp20Oo0rZIrNf/ABd377fxGs2aCWx+KTeiwcs3uIG4Daa3ai0zFnTMMixmEF+6ddJivfhmNxt3FLK2iWCEMwcBiXQj2HIGp1FWzlXBqb4V1DBsOwMgEEZhofEa148OsRew8CBFrT/o/pWJ9NXEeSg9YnrExPlOsUsU9xqfWmxXVjSSOa27G11OiuirAGxXRTopYqE2MiuinxXZahBkUTofFEoqkmWiiFcTU+p+dJ2delxhJ9TTMwoWWaEyUP4/Iw90gwcsT5HQ/gTRAtQ3mJ4w137v5io3oMVszXCvlbxqz8LxZ0iqpYPeNWLhLHTf4Vjls1o0vlzHyYKr8KsvG8MbuFuqiKzPbZQpgAlhG/TeapvLRM7fgK0K0e6PSs76NRmnMdtVFkOgR8gDBTOqqwbWNYzLJoxypjFS66kEswUTpECTvPrt4VWf0i5hiEdVPdEHfUO2U9dNOtA7HOlrDYpXJIXLqksoLagQdYMHXTwodRPZovMl0Ne6+yNxHVvjsaFxTMPx61iLeZYJLd0iPZA7w31Mt08Kfmro4JXBGHMvvZ0V0Us0k06xVHlevqoYk+yJM6D47VnFpScQ5PViTrI1PQ9RVu4tiPrWtMSEdGMRIPdIMAiGPl/pVQwv25j9o76aSenSs2WdujRihSs1XlGRiLekj6OxnT9oaedM4dPbYb7trT3JXvyh9sn7hv4q88EfrsN6WvklY/bNPo8nGppkU921NcGFdNPRz2tjYropS9cHo2ChIpYrg9L2lSyUJlpctKHp01LDQzLRCKglqITVJMtFAm4NT6n502KW6NT6n502KFl6OihXMmJCWWBDHNoIBMbb+FFYqBx7/D3PT5EGg3oMVszZXAMkN+H9aO8Mxw0+qun/AKB8zQK2ZNWHhi7VmY9F35fx7Ag/RrxO4hrGvTq/lVpbmbunLYdmWQVz2ZGUSYhzmIkaDxqtcFU5T90xsD1OmvjS3eKPbsiFZ7jIoRS1tQJUEkxrBLHU7k+VJYxEPmvHBjGR1lZIe0QwYHXvRqBPj0qBwfDm7fC2ktszqU7R1Ui2uhYhWHtHp6UI4pzFce4Vu22Vu6DqIGaHj2p/Wjbxq3/o4vM91pRlgHVsoPTw99Va0H2EeNYFLDJatqFRbYgAQN2kxQ2jfNo+uX7g+bUEiuhi+CMeRfczppw9abFdFMsoMxG2/Q/wms/Uf3q599v4jV/vjT3N/Caz60h+lXJ/bb+I0jL8h2PhqvKS/Xp+4P4tNeWDH12G9LX8levKCEXln/yD+LV44U/XYb0tfJKyex/o823NJIrzfc11dJcML6eoIpCteddRIPy0tMroqEPQPXZ688tLlqAHTRGhmWiOWqyLIG3dz6n502nXBqfU/OkiqotY2h/MI/u130/MUSihXMttzYbIVA/WkTI8qj4SL2ZxaAmrDwxdv9KBZSDpGnWBFTeFYhjmzN+rsCEiDE7anXasz4aF00jhzKtsljHdiIJmZHh57VYuA2lCmIiLe4mIVdCdp02qh8s3nuJcz3SHyoVVcvd74mBEydQQdKvPBb7OmZnuD/0kCAAan2Rp091IkNRA5m4ZauMYRBOuoVdd9TTuQLJF26DGgjQgjpsRvUDm3iotFs9y3sT3wLe2kSWgHWu5H4nluk9wIyAkljppI1EiNAPfUfCew3zYPrl+4Pm1BKLcw4gXLisCCMo1BkHUmZjzoXW/F8EY8j+5ja6KdFdTKF2RcS2h/wAqkn4H/WqDacHEuVMjOevixqy8y8XS0WQ3FRmQgKdCZDAHaYmNZjeq7bjtgyx3hmJBmZYwdCenzrPkezRj4ahycfr11/4B/jNeeD+3w/pa/lp3J6g4hTGow5H/AHa/Km4D7WwBHs2R5gdzb4fjWV9Hejxbc10Ut0gSTp+FJOsda6KaSMLv0dFdFcTSK4OxBjerFbY6KUU2lqAscDXZqZFLFQlik0QmhsUSiqyLRBtzc+p+dNp9zc+pptEglQuNfYXPT86n0P4+SMPcj9n86D4GPTM8SpBqTwS0WbcKIAloj29aiXM5YHzFEuCDoZBmdidn8qyv4mtdDnCOSbzCDcAJie8xOWZ38NZir3guQuzsFO0LOdQ+e6DJB0mT3RI08q9OBIxYHTZTuNoFXVNhWdjUY9zVy3fsWyBea4YUAu5uknMokqyxsDptQflDlzEYq663GKqpALC1bByyWaEK5Z70Ax161pnNKGTodPEH/fWon6Pmm5d/34VHwi6Jj8B2BW32ly5CiGuBQYkwAEULAjoKixRvmr7VfuD5tQWuhi+CMGX5sSK6lrqYLI2LwFq79pbR/vKG+YrOcNZC4l1EgK5Cr0ChjAHgPKtQrNRP0q50OdvhmMUnKh+F9NQ5NH14/cfzGmYIfX4f7tr5JXvyj9sP3H8xpmE+2w/pa+SVi9mr0VnjGBvYjMUOVVudmpOwgwzEeM5vgKbh+HXMKwu9u11ZHaK4AEMYLCOomdelEcPxu1bsX0Lr2naXGFvMuYhXJmAZA6a1X8Lxz6RK3mCqRqiLmGXfWdxtrTVUk3LovaaUeBrma+VcWkdArAEHOoaZDQDO0aUuEv8Ad7h2dljSdNDuZAmiXEeT8PdRDmX2MwZbWURpudugHjNCeDWbbZmyLmBPTrpJE66kE++pjm20iZIpJhZNh6CnUsV1bTEJXUsV0UbIJFEaH0Qqsi0Qdc3PqabT7g1Pqa8MRiFtiXYKPE6dJ+QNVsI8mN9KGcZw9u/aYZgSASsN1HodapPH+N3bwNzVbX6ieROhYdWNe/Lv0oX7AuoyIblveP2lIB1kaNO1IlmvSQ+OKttga9w6HKMcjgwykElSf2tdP9RRK1g+yYLBYgAnWNm8CKTj6Mt6+V1PaBhsZlmmQNyNKTA3brEZtCerd1d5JpDZoLBhLFu88uqqTuQucyIA8OgFWWzYRU7saaSMynQeA2qvcCxL4fEK+RblsqZAygode9L6T5R18aMcVxrMR2agZ2d2ykMAJ0By6SZn3GqhBvEif2n8/rH/AK+VHf0ase3YFmJyZtTOjGBPj7JNV/GwWCDUlRsc25I3q28nBVxVwKigrZVZDHvQSI10Gs7eNCXCIKc0/ar9wfNqDUX5lJNxZAByDQGerdYoTW/E/sRiyfJjaWupavYuhpMa1m1oziXPixPuJJ+VXPieIINxVBLFJB8CqyABtPvql4dpxDEzOY/xGlZJeh2KNbNU5R+3H7g/xGvHD3Qt2wWYKAtqSSABonU16cpT9IEbfRzvvOc144ewly5YV1V1K2sysAyn2NwdDWR9NPoxbiHHAcXeuAOA7wNRJAZZBjTZT+FT8Lxlyyyt2UXs17yezqI1B8ahcTwlsYy6uUhFvXCotgQpEZZHRJgHwmrDy4qi4Cco1kkxt402itl1wnMWJOCaMKyoiZQ5uNLCJMDLHhv41C5Uus9ssUyg+azpp0rRUvKcHAK+xG4iY2/EVReAplt5dPabTyJkTVcXyBl+ITrqcRXLWyzHR7XLtu1atuyG4bgze0UCrrGwJ6VB4fxG3ebILNy3LZVYsbmsd3uxMGN+lD+b8QoweHUhjntKBkdrcZcxJzKZ6RHWgXJ/BrbvKXHViILF7h03mZrI5OrvZqjFcotdu8xMFY3nfp+FGIrwvcsPYTOL+aBs5dhGmgkmNqf2rfsn8f6U2OZNbKPC09FT4/xd7avlCzrqYG7hdO/vrVYxnEbq4LI75nvEZpyu5Fw6gFX2AH7O1SecMLb7fKiupBJdld1BJ1jfpoffUvhHC1uFZKgqAoJiQo2EnWKkmy0YomWuCjNhCykJmZ4IIkohy7+cH3VE5jxTC86pGfNaZPZnMFB7umae6PKrxa5QuXEX67QbakxPhG1Z7+kDgxwl9DdUXsyErcBdLtspoD2i6kDNMHWlYvtj4+xk1cvIrHH0UqLyAqt4y4kgrdBJdCDtBMjyPlQ21hpBMnp1PXaj/AraXE7C4GPassOSXzXGPdcTrIYgE9QxHQVPs4RUXKVAYMVPkU0P4mqosyHwzla47rbKuGJEAtBM69TqI69KtXHeV0w1m3mtlbp1YKXeEUjUw3tMTHu8qsnKFvVdun40a5/ZVtoW111HiJE+v+tVkwoyriXErYdLasbRIBBPatJOYH2dzMD5UX4Vxy3hL69s/Zye8GW4jZQSZyvbEz6/HSh/F+HW7l61trlKlSQY724I7oHjMVZP0d8ORsRmuqrvba4EYksRqR1HhtGg6UHwKDWN4lavvntOLi5QJXNG5MQdjrXjmorzPbi6IEDINtBuaD5a14/ijJk+THZqXOKZlpctMKUQcfg7bEvBzFSsgkSMp3G1UPDoBiXA/bYe7Ma0PGDu9ev8JrPcOZxL7+238RpM+jsfDVeU2m/P/wAj+dqZgWm9h/u2vklP5S+3/wDQH8dyvPAfbYf7tr5JWZ9Y/wBGUWxOOxf/AOT+K15YJj2h6RP+/wAafbthsbipAMfSCJ8QNK88Ay9qZA8vXWtHoUuml8N4vdODcJYu5FOUOHtrmlR7KwZGn41XeD8V7rL2OIJLQWCZhJHjsAK0zhdhPoIIAggn8TVX4fhlAYrIljOpOxjqdKVijbLZJUiQjaDpptTcSTkaJnKYjeYMR50/s6ctutZkKVzRa7NcKoDorYVWMDuZ8zFhmPXSYGxHWalciuO0WDHjUznlZw2D/dfytQ/kn7RdTWRLRss0n9IV3Lw+6QCe6NFAJ3E76bTWd/22/wCyf/bStN5u/wAIwnp+VUPJ50tFyvcz3it4SqsTcnZhp4GfKBIqVw3EB3LBAoYyFEwvkKhc1ABxowAYxAJ3BMR06mn8FxCjZbhOn6v9TTkLZptviq4awGY5VIecxAkqpIiRM+XnWfcz4v6Rhu0LzJmQVaJKmBPe6RpWg8PS3dw7C5ZulRJkqBuIOzTsfSsz5wsWbdom0hAJhQwy6ygYlfx360tdL+how1pcXhhZfOgazlaAATmWZHXXT3VO4hhA7/VgDV2Ylh7WcgmOkxMe+gfDLAF/DQTOe11P7QqVhcOGZmaW77DUk6B9PhrRrjIaFyjhWVgCo+Y9xB1r2/Shgzct2yFDFc0SM0ExtqN4oVynZsPcgkEgkxvEanrpRfmywlwWsmwKmdYGZgJGusqWHuoPpEZjjr2JN5GIDRbXKCr9CdRDAk6aa0b4aoJy37ly2FUMVsgsz3LhLZAzZgDM6yfcBUu/lJTO7EkAKuds3U6LJzD5VY+WuDWnxXakElFWFJBggQGiNB4elVlwK6Q/7NNkKLhcuVzEE+zJJCzAmI39a9O0otzT9t/yj5mg5Fa8eoozTVyHZ67PTIrqZZTxPPGXNIA8fhlP9azyz/ibn32/iNXbG4wIL2bMRk0AEiSD8yRVPVT9Jed8x+EyPwpM3sbBUjTuUPtj/wDbj+O5Xnw/7ax6WvktenKml86ifo49fbuT+XxqMMOzvZVLhtMVtRcUKxXRdYYEH31nfR3oy3Dt/fcX6Yiu4Vam6R4zr8aiYJHGKvjNmYPcDH2S65lznaB3QdPhRbh8ZzmIETtlXr4Dfc05v0USNtwCxggPI9QetVTCN3T95vmaOJxNbeCSdc5IG+2bXUVX8KJ00BJOkj8/UUMPSuVaJecU5TXjkpwQ1pM9AXnRf7thPKz/ACtQ/kvV1Gxnz8qn86D+74T9x/K1Q+R0m4vqKyejWjTubJ+it90/KqJHn+FX7mkf3V/IflVG18Koi5TObLv94JIAIuMvhsB166RrSYfEi0hue1lOkGZ1jeNpqDicXbushElRfuSO6GPeAAIkk6+sA16XgveAVgSNiuUTABMg6SaYmUaNl5Oxou4QZSJYNB1MEkgA9NgPjWd/pJJRbdsGAyszjeXDWtQfeaFYfj/ZfRwbd/ud3uGVI1EMoBkyZBj37UnNPGkvPcOYjulVDKwOaUEaaL7Lf7mqey/o8sNi1R7LmMoyZiVLADSe710pv9q2e1IzL7UxBHUabbVOs4YPi7KPqHe2CBoCGyzttvQU8FXMJJ7zxp0AbLv6VbWipbeEcz2Ub2rZXMQfq3fQyOi677UZ4vxKyiWks3SJBcC7ZvHMAw0RoHcExJJ3Gu1RuUuW8MxGdGaf8zL0/wAsVoOM4FZFvRW7q5Qczk5d4knaqyCjJTxlc6g3MOQCBo4DCN9D18dqvXIeOR7tzKykkDVYM5QBuKrF7gtv6SuVO9m7uxnMwB39aIYXBYrDGzdt2nZUkFUE/V9ZjrVZcCiy81WiLoaNCoE+YJkfKglXLC4mxjbWhDA7gGGU/MGoFzlNTteuD/p/pTo5UkLljbZXCa6jd7lMAr9fc1MbDwJ/Kl/+DP8A6m58B/Wj9ZfoV+kzP+MgMWftLiiACnZW7iyOvjtHXw8aCcHg33d9ZBWIyk3Gtsy6eq7+NabjeQCykLiIJ2JTY+Ojb025yRcCwrWic0yZXpHQGlSyN+hsY0B+XOK5L1t2ELctBYHe0z3ABOwMsCfKancPxY7a0NYyoCIJmFt7CPEipNrlW6jKCARI1Uyog9Zgj4V443guM+lveFm2UnuKrBv2JzAgaSp0FLTb6WaMd4iz28ZfEQzm4UMZtHaAdDpsRrXvwu/edsoto5MgQCupKmDDanu/GrphuRxfxN5rr3bb5CxQ6xDBoEiY6++gHLI+sWN82h6zr1pyaYtqg9mxa27bXrVlUSQgiH7xGrTcnL4Hy8qI2sWFzGVEwTJBglQNJYR7I0o9zkyDB2FcE5yBCqWJA1MnoP61X+F8Bw5UXDaRnJkswkyBA3qQtsk9IMWNVU+IB+Ir1ApAKUVosygHnNZw+E/cfymoHJI+sX1qfzl/h8J+4/lNQuSh9YvrWZcNSNP5rMYV/Q/KqJmHn+NXjm3/AArfdPyqk6+NVRcr+DsYBLhMhGzHUaxJ1qZi1wVx/bNzNpALeWwG2wqkcb5Su2mxDMyyGLLBKkh4bRTqYzR6g1W7CuCD2rL5hj/LqKUsUm9Nl/qJdRpvE+HYa2gayYbMpyyxDAsAR4jrr+U15cbxGGbtbpgXcjCMpPeK5d4KzIPxNZ+106fXXDtIMjp6nSpOGxNtVKkM7EGDJADGTJHU6/jTPpz1dlfOJcOEIP7RslGzKbyMNupB+Zrze5cZlPaaliPZXTUjw303peV8Ut3GWHXNHarAMdIHT0rnXS1A1LE/9zVdKqKl85PsXGIHbOo8hb8PNKvWPst2Zi4wIG8Jr692qnyYNRAGw+Ma/jVzxvsN6UH0iMtx966t9Gz7OpJCpPtD2RpJ8tas2G58wtq2gvM1snujMrakbxA1HnVX4wv16af8RfnXtbwlu4iZ7aMQNMyhiNB41FCwOVAXjPH8+Pu3MIbttTl76KQpIXUsIgSR1/OrJf5jxVnBrfN0uzSFQWcxLycux0EAyag47CJbs3MiKsgTlAWdRvG+9LjuKHD8MsuBJzQATAks3X0Bpc4VNKy8ZXFsCYz9J2MW53lBW2xYTbZJkFQWBO0MT605v0wYpAGa1bg7ZlIn071Ab/Mz3LmZlst3HTKfZhxBJmZI6UBtXPrLnaJavFRbIznNATUgCIIIADabVbxVgs0K3+mq8DDYeyfRyPxmKJWv0yagNhSSeiuCfxrKu1DgILeGA1EhBm7zK0zvmGUAHoCR1rUeBcoWcVhXtQLZ7W2RciWgggidzIbx8KEtBWywcP8A0irfn+73VIBbKRmJykGBGgMZjr4Dxqdb5/sHXs70eOTr1GvhIqkcf/R4MPew4TEQl36o6tbjUAEBGBf2pgmO7rRPnXg64CxhsrXHRGKkd0MXbvT0EEiCNelSt9BZYrXFkxN+49sEBcOwkxJ70/nWT8uCHWPH86vnJRDG6w7oNljrAgEg6x4VRsLFu4mS4mjAFtSCQBJA9TOtTG9sGR0kanzOP7rY1/WG2/j+VCMCYQVIx9u5dsWMl3t+/wCwqLpG/eXaACdfSh/DldSyOGQpESCJ6kz7xTISSeykrkuE/tKQ3PDfzprjwnx1218682uAHfafwIB+Yp/khPiwJzte+oweh+x8toO/hpXlyUk3FqZzdhLjWcKqozEWQCBuJBA06nXpUbk22RdAIIIMRsZBrOno0UaPznphHPgp+VULt/T/AH76v3OKzhXBE90/Ks9/sxfE0EFlX/SDzI1+6bJIfsyVNxVgtJgaz4mNAKqoNsbqB74/Cil+7bXEu98lAxYqVAbXOY32+dReMX8FcZSuckrldiFGvdhgBGo/r4mm+UlwrSfSG2ItD9Ue815HEp0Arww9y0X+tUFQpj2iSwU5diIlteoFG8PisAlpVzAMQM84dDcXactyJ2Gnr0qSySIoxC36PnzYiwRt2unzqRZua2fLMf8AuaovJ2Ltvj0Nn2A5YAqFPskxA000GlQvprXFUkqgGgAEfnO8n30vy9lq9Gt8q8Qt25zMBkXMR1gf/wB2q2Yziym2cqs3Qxl0HiZYVjvDeYFAfMXhhDjs8w72hDQ49qB8KJXOdglkIGKoRGU2rryPA/WkxEb9D0oN7CkTuY8RFy2AgkMpLLJJnadY9a8145Ztg5mIW33SI1YwdQNzGU9fwqvPx5HYAv32Kn2LgMjaYkE9PKo+Nxtu8rF79tVJIU3C6KpC5csGD4bDpRToq1ZK45zZZu2WCBmYt3R317viTtO+mtDl45dxOFbDXkGTu9kVWCH7TcktrAJrxu8Ew7Zf7xhF8SrFddDoCabe4IFhrd21cKMWUC7bEyZMy0n0qSabsKVKjy4Xy6xINq67FwSbaqoIBBmSx0X4VAxnKl9HhR3CJDOygwNxodTvtpRbliy1rD464wKq2EkQQSVNxBoAZHXQxULjfFLbWcM7K0tauAEBF7vassFQY6DbwoWGiHwngzFirMEuKwYHvNoCJgL4wd61jB402cDjCsZlK5SHAIcEAEaHYxWccDxAbW2BokEKFV9570DvEQJPhOtPPOLNbe3Nwrc1cK6hCZnYDb30uSsMSy84Y3HXbuGe4yMGVWtlUICmRmMj9bMAfSKTmbjOJxrWhcyZbRDQiuCWysCx8ZIERXjZ5nw+KWyl+ymW0AA97ENmVtiyADaI3NROYeO4WxiHt2Eu3LS5cty3eDK3dn3wS3Xf0ox2Rl75YwbWLb5472HYCDOsA6ztVCXhuMwwVblqzNydGNp+73RKa90iPWmYDn63ZzgJiFzjKZFpzB3gltDpTMFxOyYFs4olZYZoYagAzLaDQfjS4QyR61+/9skqdaD3LXF8ThRaRggXtBdbVe8pZVKAzqQQPiKsfP2Oa59Hv2fs+8r9wMzSwgHqo7jaj+lVvmXiWHwly0ly6xJtJdC9mWUZ/Fl1mUB91QMVzNhmJ/vAWdYZGAhjmiCuwzE01W1sjpN1wsnGcdeV2VXbIPs4e4gXIugDahtZGh91Ow2Ldzgw0zdNxbilwcwmGmR3jOWDodjQ/h/ONsFj29l2C/VTICMZzNEd4kdNI8aJ8S4lxLCoLobCXLf1ZVeyJudnc03zCMoyzprPlVdr5E/wenF7hFuzfaXZAjNrqA9hg4BEATlEHWCT00EXlnBqGR7TZ7LHuNswMzkcTo4B9DuNKn8R5kxVt7NpLOGuC4pzqUKhVRZOo0yhZ3HTzofyRxJMQb1xLNqwnaWly2RlRsouw8eJEfCrcAX7nL/Ct90/KqRVx59aMG5AJ7p+VZp9I/zfOrpAZTONdizKty61m0Wc6IbhMNbABUHopY79I60E4hgcNmYWL5uKMuQvZNstM5swnQKAPWekUd4/wl3IUAZ0JkFkUSzZeu+q9KGWcEbQS43eBMfVsBHdbMpOXfQGf9i1gI2NsWtbiEKSxBshHGQCAO8RB2OgO9G+HsnYKoxcXTAFg2sqoNCzG6yZSQoZtG6gUO4nirbXHTM8kg6tKhv1iREmdD5Gd5of2bZ1CxmIBUbnQbnw2O9Ehe+UeHBMTh2W7buW89wAoQBKoVJjIN1Nvr86F/2O9tO+GE7bAHUDqvnPvohyPiXa7gs1wt3sSSDOuW2sR00/Oo2Cm4pzu52PeZj+sPHpoNKX7LF15P5dt3mZWtMwaCZZgvdM7hR5mjXNPJWGQZ1skCOl14+VTuQtCJ/ZFGOcn+piYk1HFWC3Rj68FKK9y3a0AQqzsjAsj57gXXOPq1YExsRTudDYt2lW59WvahlyqDrbGYKPI+NTVbNcNvOVWFaQSNc8EHpED8TQrnq2oYm3cXMlwkAEEiVAlW2/a69KrYZRtaKpx7mDtgbfZKivqDpMBs+sL1067EUMwSWASbqs2hhVOXXpJo5jsGRbggEuwykHMwAUGNDP6vXWqxi8ymAWmSInUEVZO9AqjSsBi8L2WOW0pKW8MAZYkMDetRr6z50Fx+IwnYYUvbGtt8gBIQDtnBkTJPWm8ItlcLxHLOuHtxud8Sg+UUPv8PN23g07oP0dz3geuIuDp11oeNBssHDcdhGYkWUAnKCisAVAIGi+Q36+tWPC8R4Ggy38GAdiSjkH3zVRwXBGVUJeyM0nIpJaAMuqA906zqfdViHA0uW3S4bl0qMyK7O1pSWiAgOm5JiJgVRpWFBmziOW32w6D0FwfgG1rzxOD5c7wabZ19m5eBHoJj3RQnlX9Gty5c7zG3bX2O0Id2iToFgIp89qC86chYnDhWGDy5mIL2r74kEnYQygqd/Wpp+ybPXg3JS3rV9+1PcTNakDvywChp/WII0HU0P4Py+huBbzArmEEXrYzIesAkg6AR0JNX3ku0RZhhBC2AQRqCLinbyignAsFh/pd92xK5u2c5MrnKc7A9IbfbyBpbyqCuX8N/wX8W+EjFcl4bJnRGYIAWQse8GRJCsNc0tmHSZHWRV35cRr720EKqdfa75z5p19ldOu21a/hrQS3cL3lbRAzlHTKrKqqSI0Yqo8JmqX9BtnEXGXGYMsVKBS7o4JAEaptrPvqv5rH+/+n/wigwXw3hNu05D5ZMAQCsgGSYMRoQCPKaPYHiRBJNxtEUEZ57sCI0JHWPXSqzzJZtWAqzaYqWYixeNyIyoVeVHeYk+MZfdXthGzOwNvOBbBLPoo7MJopDL/AOYmh8KfBxmvJC3a0WrHtnuJ9bl9pVIMlVkmZI6rmAk+VBrFprb5raXLai4LknIAXXMAcoc6Qx0I3PhUbA2LTYqzcS23Zi3cZ0Nxz2rFSLYyFu5DRrPWelCuK44BTaKXrVzs1HcuiBcgyS6sSRMaesxVvZC/cV5vu37XZ3LR17s21BidCSDcmQNdAaT+wR4n/pP9ahYJksRab6xuza49x2ViSLTz3XnIO6DEx1ov/ag8vja/pRQGUG/ijZuXS4y5BqGGZu6dd5CsRNV3i3ErF22i2O3nMWPbPbJIiCFCH038DW0cS9rEf81VjD+17vyqJhaM44dda7dORELGWWYMQD4zI9R099eLSpJm0jBVks6AnuiIWDJj0rdcZ9ra/d/zGq/jftH+6PktFSBRUeQ72e9hIAAS3im6D2gwgePsUzgrdzpsPD9qtB4V/wAP7l35tXYXb4fOgEKcpXyiF/BNI18h7tRXlzbzIuoJGXNkDwxEhJkeUzr5iiy/4e5+7PyFNx32h+7/ACiiwIz+26hyyXAWUxkkEEIO0YAAde6CSdIGg6ieauGIL966C3ejMIzDM2pMfqkAxHT31pmF+2T1b8q8+KfZH75/iqjLGS8OwGGv3ALlwJL6jK5zCGGTuSZljtRjjXKWCuPkwjojgFShe6SX0yyHHdA1Hvqy2vtB9/8AOj+O/wAUf+X+Wh60Qy9MH2eG4gh0ZVt2yCYIIvWmgk6dTUPDY53SxaU5AiOCFKnMQ4uTIMkQ+xPTStW4v/4j1X+ShfDvbX/m/hFGwFawPAOxQvce27kMwUhsi90akhgSYEdN6lcpY27el3tJaTuhSubXUnZm2GmvmavF/b3f0r0seylBsIa5TuB1YjpC/AUV4lhhctXEOzKR6ab+6h3K3sv978qM3vZPoflRSpEb2ZBytjra2SM4Mle8ZEi2wk67bVVbfBLlvFXbqlXt5rl0lXtiASXgAv3iAdYHSr9wv7H3N8mpvCtm+9+TVVa0FlD4xzhYy3kUtmY2YJAAbsgQxnNsemkyBtUj9HXD7F58TcvWxdyWnuCSZBAVhBBHjRrEdP8AfU1ZeUv+N+6b5CjKOgxZm2Hs2nYkkwJKyNdsskAGOg8gD1k0SwiDszLDaQNRJi33dttJJjw1q1YT7Q/d/OpNv2R6N8kosqVriDvmtiyQjHMbga53g8kDs1AHdIInNr+cfH4e7dtOl3FW7hXtO8BdYqoABH2cCCdT5irPxb7U+g/iNRrf2mL9D/8AuWiVYNxGMsdmqs5JKm3mFq4BHZugC9wT33On+b3UX7Jf2bn/ALdyiw9i399v5aMVKCj/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20669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descr="https://encrypted-tbn2.gstatic.com/images?q=tbn:ANd9GcTzMexvOrfJZ_zCNe_tCWEfaIENqgusyQdlcOyGICdmnzY78Uot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752" y="3234506"/>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7" descr="data:image/jpeg;base64,/9j/4AAQSkZJRgABAQAAAQABAAD/2wCEAAkGBxQTEhUUEhQWFhUXGBkaGBgYGBwXGBgYGBgXFhgXFBYYHCggGBolHBgUITEiJSkrLi4uFx8zODMsNygtLisBCgoKDg0OGhAQGiwcHBwsLCwsLCwsLCwsLCwsLCwsLCwsLCwsLCwsLCwsLCwsNywsLCw3LDcsLCsrLCsrKysrN//AABEIAMIBAwMBIgACEQEDEQH/xAAbAAABBQEBAAAAAAAAAAAAAAAFAAIDBAYBB//EAE4QAAEDAgMEBgYGBgcGBgMAAAECAxEAIQQSMQUGQVETImFxgZEHMqGxwdEUI0JSkvAVJGJyguEWMzRDU7LxF0RVosLSJXN0k5TiVGOD/8QAGQEBAQEBAQEAAAAAAAAAAAAAAAECAwQF/8QAJxEBAQACAQQBBAIDAQAAAAAAAAECESEDEjFBEwQiUWEyQiOBkRT/2gAMAwEAAhEDEQA/AALySLceVRocibfmKlzSb9vnUbqiDMDvrwSrpLhnJN72tfSoHCFOZeB409LhsYqUAcRE02vlC01Coie3SatPqENzwCvYU02Mthf4V1xYOU9ivhXTGzVSw1xwcRz8e6mpaQr1SQY076nDgi9RFkEzpWJmulR5JHaBbuiokupSNO/hrV9KNRpNRnDybxU7ozcdqragrS1TrdEc64vACSRM1wYMkm/KKWw7TbapsffUzaAReO+pEYODNNOHIPzpuGjSyD2Uslo9nOpSyRxpyWze09wmrz6NRA0yTxinMoAOunDnyqwGjxSfI/Kmrw/YryNOSSG9U24Gp2MC4ow22penqpJ91G9yGE/SQSkGEKMKTImw0PjXruCKSkZQB2AR7K64Ybhp5Dh9zcY5boCkHiohMDuN6Ip9FrpEl1APKCY8RrXqoUKdNb+KGnlI9Gb4EdK2fMUz/ZziJ1QR316Dtfa3R9URPbHHsNBntquFSBnjMFGBqMsAgmYN5NX4oaZcbhYhPWBbBBt1xrW/wOOCEgLIzWsDNzyigTzkXUSbgX7SB8aZjFBLS1fdQo8rAE684rpMJLwjUr2kAf6t09oQakRjwRZDg70EfCvCFb+snQu3IP8AaFm03i9rUv6dNRZTw5RiFz4zrxrfam3o+9m23G3GwWllK1hIVKQAokwIMmbTXmCBmUpRABUpRPYSTMVr9ydvDE4cBxzpHUO+sq5iJRlUdcokVmHW4Woclq/zKrv0pPbl1OKLbStg2+wf91BBp+eNHscr9VbHCB7zVRwt5TBTofODS3UvB275DOhHKlV5ISONKvn8u6gE1IpsEfns0pqXPZXcwPMgeFeLboaG7EA3tXMhv+fGpbQI7aahRj5H31m5VPbqUmII7jTFpnKI0n4VLm74qIjrgg8D8K69P2ZOtoj+dSmKY4Vdh8aQanX4HWschyI0HypyRV/BbtvuGUNK7zYR48KPYXcF4+urKeyCI8xetzpZX0m4yuUcRfupR2Vtm/R0qIL5/CPnXf6Aki7yvwCPOa1/58zujEqTatfsTdgrShTb6ULUJIWyl0RwAkjhUzfo+I1xE/wD3zR/ZWyDh0pCnc2WY6scTaJ1Fd+h07jd1m2XhCzuzik/70x/8RI/66sfojHAWxjM/wDpRHl0lLae9zTR0ns0P8vGreD2s8tCV/RlwQCOsnTz5Xr1eGNRT/RuPt+tMH/+Ef8AWar4nDY1u68Sz/7Sj7AaPnFqIu04PL3g1ht9sXimvrOhSWweuVKuJMCEJMkdtJlf0agFtDe3FMvONZgspIhQGUEFMyE3y+fCoRvljSfXI7RH/bQV5alPvZ9QoCJ4BIjW+lSqHwrr2T2zMr6aLY+8DpcKnkrfAHqZwi5IGbPI05dtaZreQgQME+eOUYhKjx/btofMV5Nt9twpT0cTJ15R2UBCn/8A9fkeffWLgvc9hxWMY2kh9CG1NOsRJV11JUswFNlKiDHRrBHaL1bhKMRhkDQNueMZL+MGvON0Me+wtQIBDobTlTP3wMyu4FZ8a3reNQ7i2ghSVBLboOUgweRjSueXDt06JbXchsqSJgpMc8qwT7KGr2kXW3QQB9Wqw7iNeNGnUTII191V/wBHtlBbiEqGQ5bGD2+JrXth5c9gkDVKY7hVJxhB0CTroAeB5eFeon0c4G13xEx9cdO2o1+jbAEzL/f03zFdfkmuY5dl2wSMacMVqby50oChpbqASR2Eia7gMQXW0uL9ZfWPASozat4dhM4MAtT1zC1OnMrgAkG0DsrE47FpStV/tKsB2nhTpWbpnOBrFp/VG+4f5jQJwwlR5An2GjOMxH6ihQBIgEc/XNZw4skhGUdbq3N4427q13SY1nV2E/pP9pXtpUTTu6TcExwpV4u6PQJKHMDy99JKeFq6oHlqa6cPoQa+frh024UDkOynBpPAfntpdCdCR+edRoSQSNBesh3RfkWphblYA7fOpCDF72/M1Z2VsR/Er+pQVBIuokBPZ1jbyrr0pvcZyVlti41q1s/FKbUeiabVABKijMUzBgHyom/uPjbnox3BafnWq3M2e5hGlJdQoKUskwMwiABcd1er6aTC7yjn1JcuJWZZ34xCeDUd0aVKfSC9xDXkfnXo42i1F0qB/wDLV/211rHsq9UH/wBtXyr23qY3+rnOnlPby9HpJcUYhqwB1Ot5EE1P/T9y3UaP8R89a9SQEH7H/J8xTV4Fo6tIPegH4VPkwnpezL8vMlekN4jKGkX0yqMmheJ3mdfkA5VAkGD/AJlVvNu47BYdQC0YdBNrpSSewADtFYfbjrSlhbOXKpIMIASJuLpHqnsrUyxy9M2ZTnYUpsm6iSY15R7xVA7cCTl/WOqdUYlaRYRZIMc7aUQLlyPzxrI47Z5U4pXSrEk2EfKtWSwl1eR9redSZ6+LSI6uXFLJBggFUqGbh5dtaTdbb3Th5tbjqj1CgPq6RcXLnXk9WQgxzrzdGyVm4dVHaAZo1s/Y62HWiHT1sipAAsVoBBHhXLKajpMtjO0W4xT9tVg+aE0m0Akcb6UKwW1lvuuqcAzA6gQLdXThYCr6nhau3mOPipNsLaRkDhyBWZMhJVFhcgXtfzoK9icMHAnplZSQCvolAgX62WdPGtxujtdlha+mcSnMAE5ryQeHn7a0y97cECQX2gRqDY+Nq5W9vDpMZeXmrDiXnW28IrpEoAzOxklOZJzFJMmDaKJbgbBdw+IX0uWVAqSUmZGk6WNbTHbSZxDKiwtKwCLoMXAsJF+flQTC7UaStS1rAy9W5FjZRGt7Eac65Z8uuE00jljHYKF7wBSsO6lskLKFBMGDPMGRes/tb0g4ZqyT0h7DHnqfZWZc9IKnlFICEIgk5jGYATlkg61pFVGy8clMI6Yqn1luE3ngnNHvqfDbF2kYUsYhQPEO5RPAA5vCIro22uM5aYI9b+vbkfasMsz2VK16SyUoZ6BsJ5lZgGcwVAQIuOFTY0G2cS9g9lN9JmDoXk6ysywFLURJ4kAp5V5Ri9pYgR0huCNRcyNSeMgmtNt7ez6W30a0hISVKkLJzOfZUZuNDE86zLDyHIU8lagDGVFiZEi/KaS2Go3LuMUdioWTKoE+D5EdlrVn9y8V0mKQ25BAGaSJXKYMZjoNfOtAWs2xUJSkklNk8Y+kAkd9V92cMhAbPQKLwEFQMkzyAPKnPhPFbvpWv8LzWflSocA5/hqHiBSp2xoHOI+GntqMrg2B/lSy+8V3L56e2vka1w6U5GKBmRXEqkcaLJ3Oxh0ZJ5wU/wDdThunjB/u6/NPzrfx5+oSrm5+76MUslxcJTYpGqtDrwEGvV8DhENICG0hKRoB+daxW42ynmUO9IytJKhEwCRABi/MDyraYMniDHbwr3dLHWPLFTxXMg/IqSlFdUQfR08RNPSgDQeypKYtwDiKmgiYoJt/bQbSQgys2HZ31S23tlIVlK0p5BSo8SONAtovyltVpUFacQMsX5XqwUsXgE4hlwhLZxKLhxU50TlKBEQUqhc1ncfgeiWUSDZJnmcozHxMmimA2ylGLcaUP6xhCion1chVEjjJt5U3ecQ6k80D4j4V16d505ZY8BuGZBJJF5F+WvxoHisK+FEpw7kSTPRFU66XvNFC4dBN632z96cKG0jp0ylICvWtAvwgVrK2GM7vLyVlt/RWGfg8miPYTetDg9k4l1Ta3G1stpAEqgKVBBCUDgZAkkWmt4d9sDcfS2Z09ca8pqTbxzNk63kQY05GudybmLyLZGAWyp1LiUhWbUGZkTr4g+NEB2VR3j2mW33AAZKzwmSEoBHfHPlQZW0nZuYHMqjwIAnlW+7TFx5aHF7MU+MqHejjW6gVTaJCTGhqFjcB1KC4HGi2JJJzcJnq5ZMUJ2XtMozq6ZpWnrKUm4k9XXMfLhV7Cekh0JS2EtpTOpJUbm8zrqeFc7ba3JqNTsvDfRsDjClbZgBX1YVAMFA1A7eJryvFqdzAukgLIUEzaFKk/GtLj98FKPQZm1NZgSUgozJsSkpPC5tWZTiArOkgLiQnkdRI8wfCpeVnDmFYBeUGhmAmPbV/YOwTiFuozZckHNEm/DlpFU9j4Z5KiQgiRqa32wluhtDSW5KUgHLrItKv51YewMbhEaPm/wCzTf6BK4PH8NbdK49cjtSnrHxPqip2tphMFLae9XWPloKGmQ2f6N1rJhSlg6gJgd80Zwu4DTPruJTPCSo+Qow/td1zVUDkLDyqsFUF9bDaGUoT9YgAwFdWetxjtnyqiVr0TCQbQkRbvNXSv6pPcqPxVVSqiKwwp4k+dKrNco0AqUeAtI4dtGN2sO2FlbxCcsZUki6uZ5wIoIp6xg6j8waIbijpsalCwFoSCpQN7BMAHmJr53003n9ybterYHbGGCRD7ckCTIudYNXBtzD8cQ3+IVTRu1g1/wByEn9kkD2Gnp3Kwg/uz+NXzr6c+P3tj71pO38Mf94a5euKm/T+Gt9e1+MfOhp3Hwf+Gfxq+dcVuLgiI6M6z66vnWv8X7PvFBt3Df47X4x86X6dw3+O1+MfOha9xsGf7tX41e29R/0BwkQEuAf+Yr41NdL81N5/gYO2mIs83+MfOsgdtYdK0FzEhCLhRChxFr3tINx2URxW5uDQnrhwjgOkN/KsZvfszDYZCHWWBCVQpKypQUFghMzyVB8KmsPSzv8AYrtnZuBxKHHcHkdxAE9Kl0yg6pC0lVwq40OtR4lgobZBiUtHNHMFMx7KyXo/2khrEOhRA6ZvKAkWzBQUJ+6LHzrXbWxAJSmb5L30BKYnloe+seLpucsPiTK0rI1SpPfBV5nW/Cptq7xB3GnD5IKBlzA6wMxMcLmnYthx3ENsNWCPrFH7OWwUEmOqoxAJESKp4ndws4xT/SA5gTlg2KoEZib6a1vH+XDOXE5XMtAsdszCOE9Ji1T90vNAC/CUWI86L4zGJRdR5wBr5cKE4hxQ6y8BgI+8oLTM6FXW4++t9Ws9OJNlbpYZxaUNOlxRPVSMSxJjrQBE8JtXqf6SHQOKJCVtoJyg5r5VQcwtwN+ysduYttE4hxjA4dIQoNuNqObOeoZKiQBrPfTsbtBljDOtodadcdhBShwrISQUrUOUBRNcK6vMdvYxbilOOZc68hlJMQU8ORI1oZh1GeJ9tWMWvM2Z1GQDuANLZjZNgkmSCY5Aib901fKDO727JxDPSJdUi5EC+kdookNyFjR9Xl/9qL7DcbZb6NtK8uYnrEEyeUa0ebMCXIQD96So/uoFz41VYtvcI5syniefV/nR3Zu4iE9cQkfeVYeEm57BRv8AS6E/1aL/AHlwVeCfVT7aiVj1LMqMnmTeoadTsthuwlw8yMqPBIgnz8K482pQgq6o0SAEpHgNfGupfrv0gVREnB0/oQKkDprq1gCVGABJPACkm7qJbqbRhuuho86Ht7ZKyoMsqWEJKlEqjqjjAHsn5Ve2Lthh0KCkrzi4TmhMc8wMkA13v03UxndZxPLnOrheNr5R9Unx95qshm1W5lsGI1MTMXPHjVfPNcHTRhRSo/h9kIyjOohUX/MUqK8u7eE9w8vbRjdYqaxSHEj1ikQnq5hMDwvUSG80BKcxOg/00o1uphj9MaSopkEkpBkpypJ60aEn3V4vo7blvXDl1PHD05t8pIzBQtoRyHMCKKDaLQHWcQD2qAPkYrOv7Z6JQS9mdDwHRtIbkhKbLKlE3BJEd9QY7ejDkJLmGfVFx1Em45Qq/tr2TG3l0lmmnVthiJ6dqOfSJ+dQ/p/DW+uRfS+vdWKV6Q9n6nDPfd/qATa2Wab/AE52ZP8AZHeycNx/lFNK3bO2sOqYebtwzgHyJqyjGNkSFoI5hQPxrzpv0hbLj+zuR/6ckTHPnbSnD0g7KGrCwRx+jR2HhU0J9896UMwTmVJIARB0EnrHqjx51gN6doDFhtoFxKXFgrRnzzlKcpSqP3tOQr0Jrf3Avno2VQ8sBDfStqCCrrBANtJUR41hNubFVh1iFA/WrIAEBKYQSm/aFRyreGvbOV4BcLsFGHxiejKiAQAVHTMlSVcpia1u2totNFourylxlMA346+32VR3ixyPqnVdQN5c/H1VTmA42k1lfSA8txeGhJCQ0kCxJ4E5zGWbgwDpE3rPC416vgUTglAyOsrTXgdawG+G2A2oRYhCDcXgxAAPHtNa7BYgoYxSp9ROaO5sme75V4hvFiy6845Niq3gBTG2XZZLE7mKccJSiVZjpGpFzebx7eQpz2Ex6k5FdKUfdz9WxsImKv7BZUrEt9GiQggqggQIyyZ7zW+LFW3fkk08vGAx3R9Hld6P7mbq6z6sxrem4PYGJn+qUAQRMi3tr1htmr2D2apfqjS5JMJHao8BWVebbL3XcRJUCZ4ECO/WtPhN21gBSwG0xYm5V+6gGT36Vq1PNtD6oZ1/4hHVTzDaTqe00PdcKiVEkk8Txq7TQYUFAhlGU/fMFfgdE+HnVcYNfGSeZMnxNGa6BTZoLbwh5VInDqHCiINNJqimWjyp6Wjyq0BVnC4VS1BKLnjyHaabVQKTyqpvRg3G8OCpOULWBzIFyJ5XAtWxcS1hhbru9oIjwmw99Z/aSunBDlwREaRxGXle9b6PU7epK59THux0H7l7QQht7K31kILilE+tlnKkD7KYk95rP4VwHFILSShJWISTMAnrCRYiCr2USw+Ecw3SAZVJeT0YJmRm4xBuKs7H2P0PWUQpeltADrE6kzEmvp5dfpzusvn08WPSztxl9DaD1BHb76jwSZWidCpPvFTT1R41Bfh+SK+Rvb6EENr4lfTL1F+fYKVSfpFButEq4nnSqK86fxeIdtm6JB+wyOjTroVi6h75rSejvCBrEk2H1ajOk6C5VcmTrWdxT5KpDYS2kGVaqWZ6uWfVv8Ks7GUvEl4NqDPRNqUDkDpXOg65hNzwBi1Y6WOUvhjKNBt/e9Qd+pTGRAbuZ0Vr1bpmom9+lBpSFNgyTBFssmY7tayG2UYlBUW1JX11g2AV9WtSQoqB6xMToNaBZcUo3UJN7kV3m9RbpsXd6cV9laAMxV6gmSTrGuvsqidtYkKnpRMqMESAVkKUQDpce01nFMYrTMnzFMaZxKbgIvqTFXVZ3GqXt7EnRTY6wXISdQvPEZoieyYMTXcBt/EtGcyHIU4uF5lXciftaCLcr86ya28SbHL7KTOExKiEhCVE8JAniYvTR/tpn9tOLU0FBtKW3W3OqCFdQyQFKJ1+XIR6DtLAI2qE5HFMhS1LBAlQgQU6xyNeQObJfbWjpGOjzG0qkHyM8a3O723nsDhg+pLbrYUUpRmKFAlItmCVCOXjWb+lnPlosP6O0tLC1PlwIg5SgQrUcSa5jCkIQAkJGVXVAAAuOA051e3b32bx/SJShTa0pCiknMIuOqoJHHsrIb6bdS0gpSZclSY0gEjzgXrnW8YvYvaqf0djOsIKSiLSTbMBxIIKR3zXlO1FtzYG6Un+IpTJ86YjGqgo6RWUdYJJsVa+BqTZuBD2aJSAR28I186sStVuS6lLjhJA6qY53Ude8Vrhik86yWzdnJRZIuTfmToO88IrVsYFLACnus7qlr7o0CnCOR+z50BnBsoCekeOVB9VI9Zf7v7PbUOL2rntZCOCE2Her7x7TQPEOLWoqWSSe7wAHAdlRwfyKujYsHQeNdDgNC0JP5FWUIP3vZTSrgUKap2q6kn73spoBGtNCwXKcDUKB2+yrOEwqnFpQi6if9SeQi/d30FvZeCU+4EJ71HgkcSa1z+yCwwotLuEkxABVxJMcYmJruymmGkFHSIt6/WAKlDx07KvOY9uxC0fiABB1GtQecvOlRkmSeJvPnUeaim2tldGc7d2lSQReDxQeUc6FFPbQNxKAcnWglYEEEAds8qvs7Km4WD3DMP+U0Lxeg/eFScaS7qVfxLHRkJKge0e7vqBQ7KSPVHjXArsFSKjNKpCe6lVATbOCP0dzKJIEgaaEE+yqPo7XlcxAVYlCQAdT10THgZrUbU2RmaUh10NE8AM6/FIsme00J3X3aTmcZdV0nSCygkpKYUgBQubi5rXT4ZzDnes3mMesuf41KVWc2bgXw4ScmTsgSOECK9DRh8bs9JbOBbfTNnC2XAQJCbJMiBzFZLeXGvOLCzgctgMrbTiQIJOnjXSZz/jGjAyZ0+Nc6CeExEx41SwO0HEn+zLy/cKXEyeBCot3cauO7SUoJ/V1AjWznHn1bVv5Y53CowweR0PCp9jAB9BWOqCe7QgT40PdxRFyyvzcqxs7eBTbiSjCqIFyleYgiL3IteD4VPkl8tdlnhqNs4QOICoOZKgAeEWzfChW0B/4asQD1hrw6ywSDzAFaHZW/8AinElDGBkqtKQokHtHRxzoa7u2ttlYf6rzwWUpKgUNWUsBMEiZBmOBiuV8tyaV/Q9gHumeWWlhJQEpUUkCZJ1Oto051i95n+kxLn7K3dTcgKt7K9F3GwysMVKffCgSkpAzGCAoKuoiJzJ4XyivNmF/rUx/eFUCPvBRBi2morFdJwM7D3NC0NuqWbicoHC+prTsbAAFj5D4U5rawiyYrSbIxQZb+lOJk6NIP2jxUewXoFhtiJwqQpd31CUJNw2D9pX7XED5UOXgSSSV5ibkk3J7aTm1lLUSqSSZJPGl9NnlQIYUiupw3ZTkYqambxJ5mgSMOONLoBy9tS9MrnURdM3g+FBxvCyalOE7aTcDhT1K4CwoIuhAt21ocJhfo7QhMvvCEgC6UmPbfz7qobGwZceQnVPrKniEwI8SQKvYtTmIeWttxCcpyplQSYEjqnvJPjTYgbQpAyuYQGPtKSuSSeJFML7XHDeZV8asKRjR6qiqOTgPsmoziMan1m1kfuhXtE1KHNYxQPUZAQRC2wFKSrtIOhjiKhxexwu7MpJv0S+qofuTZXvqM7YxJOUByf2RHuFSHA4tyCULMffUB5Zjais9tBkp9YEEKEg28+2pQmi+8zbv0cdOEEhaAFZgXACSCCeI01pj+yZJDKg5B0EBY/h+13imPlLNhmgHea4O6k6kpIBSQeRmeI01rt+fxpA0ilTpNKqKx8aJbrnNi0xFgJ4z159x9lUVIq/uetP00p+0hsKuNApYRIPn5VYlenLdgx3VEXDQneraJYw7riQFKSkkA6SL868V/2t4uxDbHkdeetQj3/PSz14C16YMeowG2lHkEknwA1oux6RtoZCt1OHaiLOZ0mDxgSfOivZc35gV2e7yFeLO+mRSB6qXD+yktoP8SlE+QqBPppxP/4zP4le8caD2xxXv/PdXlfpZxCUBKlpC05kkpkiYmZIFrRpWj3D3nXjmVuLaS2UkCElRmc4vP7tZ30obKViEpSkgdbUzwAURaqPItp49Di8zSOiTAlIUVAm8mSZvbyojsJoLWpUExYEns6xA7bVbb3BcJu6nyNaXDbv5RGYcOHhURJu/s/pnko+zMqOkJFyfOie2ceHHIRZCOqgfsjj40Xwuyfo+DUZ+sxEpFtG9CB7fxUFVs7tH5/0FFVEmrDZ5U9ODjjTxhO2gaB51YQmuJw/dT8lBOhBA4VAhBKqdmNOaWUmRxoLLfIU5TRIuajViDTc6udBoN3UFDT7s6JhPgCffFBsPgk5AVMvG3rJ9U90pNGsGP8Aw548ZP8AmTQpt5ASB0uIBjQRlHYOtpQVforU3Q+PAfKquNxCGkkoU+FcBYeZnSigeSf94e8R/wDahG34KR9Ypd4uCNeJ5xWb42GMbaey3cWkWsFT7O2oXNoqVcrJ1iZUSO6bXmqzBixE9t9e/wCFS4fA9K4lsKCSoxppAUrnOgPmK83y6004/tDMiOqRIM5YPAxIVbkRUqt41TZDf4AL66zQvGsht1bYObKogHmBbw0qFRmYIrjl1s5WbWgc2mp/KpZuDA7oke+pE7cYUDKFBQH2SIkdiiYoRsww2DP2vgB8KGKevb7xHtreXWymEspWkVtZnmryHypVnQn8xSp8+Q1+GYK1ZUySeAHnatbsfAJQ4lKSMwQq+VQJugmQTpppzoLsdkJTmXllUG/RqgcLLNjVrYm1ErxKm0gFQbVkACUlahBIzJ6umXjwr27D95cW+6OjZw7WLaWkhRTiEtkXEWPYDpXn726QtOyVp55ca1YaSq9rg1qN2cO6062FKQEiESlQJB4hSSNCREiqe9OwGsziTiWWyQsJS4qwS4IAUm8xqDVlS0KTshWTInZ7qE8msZh08OJBknmZqkvc5JmdnYozr+usmf8AmoUn0eJ4bTwfmqnD0eDT9J4T8SvlQEf6EN/8Nxf/AMxj51K1uOj/AIXjD3Ytn4GhP+zo/wDEsJx+0r5VdwPo7WopQnaWHMkSEKUVHnlHM1RuN1W14VJZTgHWEGCVPYhkiRMC17yrzq1vMCA3JBzFShlMgiAJnidPKhm+qVqcypAWhCI60dXMNIgzpM8Ki3pxHQow6SesEBMaxCQCB2T7jUVGKmwzOdaUjVSgkeJjTuoCnaRItRndTElWKa7CSfAE0Gh3qeHTZB6raQkeRPxFAzVba+1CXnT+0flVQY00BMprgN6pDFU5OJoL4ps1X+kXppfoJ1qrgVUHS11Lk0FlKqlqoHKfnoNdsrrYB9PLN8FfCsqo28/LhWk3MVmD7Zi4SfYpJ99ZZxcWIMi3lQORXH0yCOw1Fnp2a1ZsAV5R5/6zVLGqcP8AV5lLMRlBm6gFR/DI7pq6+2lCymIBuLXv31Y2If1hrvI/5Tyrw3HtzXYYvDqaBSUwofZJuLmAT2fKoW9e3utRreD+0ukj7XwB8b0NcQTYAac7X42rjnPuqXldwsZP4vgKqvJAJNjc+F6lwqupfUKE27BVTGAlREx1j766ZyfHEyqBalz1YilU6G1RSrMnA9c3m2l0LC1faIKU/vEQD8a8xwm2/obycTAX0eYFBOUqChBM6WtPeK1vpBelaG/ujMe9WnsHtrzLevCBTJNypNxHHQGR3CvpxWo/2qYAnMcG6lczmSpHrc9aAb5bybMx6y8pGKQ7lA6vR5TBkZpFvPhXnRF7zTa1tNNNszZmEfcS02MQFK5lqIFySYtaj7fo/bNh0pPHrN9nZ3156hwgyCQey3tp4xa/vq/EfnUGl23sLDYVSUujESpOYQWjaSL+VbD0e7FwaOixqRiFqGbKlXRhIIKkTa/PjXkzjqlaknvJPvp6MSoAAKIjhJ79O+g9gxvpD2apalKYfWsnraDS0etpQTae8Ccc907aShKUJbCFEZrFSs0C0XjwrzbNWm3Yw8JKpPWMR2DjQaRk1ptyD+tJ/dV7qzDae2tRuMn9aT+6v3UUMxp+sX+8r/MajHZVnHsEOufvq99RttmrsJANSNn21xts8RT0N3psPnvps1KEVzoTTYYFV1Cqf0dcyxUD0qqRCqYE10JoDO7WL6PEJmyVyk+OnhMUt58F0eIXwCpWP4pkDxBoVFq1m1E/SsIl4eu36/s6T2Qf9aDHqFORanFNMilAvaLyysAMqKRquRbuEyRXdn4hAcSvSDfh2UWCaEY/ZuVX2o1BkWNeXr4e1iTab4U4pQkyrWbWFUFOGLgwO3X+VSqYAg/nQcqUkW8D515csu7lTmFdQnTrD3TVfENCTBuZ9ovVttMoV+9/KoMQoBZ0/POpnb8cTKo21ECMx86VIODkKVal4ZbPbznSPuL1lVu5Nh7qGO4VJ4CrLir1zhX01CXdjtHVtPiKj/o6wdWm/wAI+VGctKKAGrd5j/Bb/CPlTm93MPwYR+EfKjjTYUesrKOcT7BWo3VwCErUoOoX1YgWNyJseNB56rd3D/4KPwj5U3+jrH+Ejyrb7cwCOkWtTzacxnKAVKA0FhppQMi/5FAIRsBgf3SB4VZa2e2LBCR3CrsV2KCAYVP3R5Ud3PQlOLbsLhQ05ihIojsV7I+2rkpPtMH2UEe2MMA84P2z75+NUi0K0W+TGXEkxZSUq8bg/wCWgGWgi6OkEXpxFKLWNBwiu5akGlNXFBEEc64oU+mmgSU05Nciu0Dwqj26WPCXC0r1HLfxRA8/V8qz9SoJ10i9uYuI8aC3tvZ/QvKR9k3T2g6R7aH5K2OLH0vCheWXW9QNTFiPFMEdprIqA7qCKosS0Sk8bf6d9TVwRWbz5WAhBOk8ZB11/nUKkqEjKZ/I18D5UVxjMXSLH1hyP3hz/lVRKrWPx7PKvn9TDsortvZUEKsVERxkXv7qqOCVE66aCrGIbsTl8h26Ei0UNXiriNdLVzyt12xjJbBFKqC8WAbm9Kusx4Ru3NaVKlX0W3KaqlSoEa7NKlQc4V3hSpUHDSRXKVA5NSM6ilSoNZv767X7p99ZNfGlSoIuNdGldpUCFPFKlQMNcrlKgcaStaVKgas3qZB1pUqDR7iH61f7v/VQbaaQHnYt9YqlSrIpLphrlKgStaEM/wBaocINqVKvL9V/FXF2MDSTbhrVJKBnTYeuK7Srx/2YqQtJ5DypUqVemK//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7765" y="378904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descr="https://encrypted-tbn2.gstatic.com/images?q=tbn:ANd9GcR7AUXgTwn6cyhi1itTDdauakAGy99Rji54jIpFEsBEmvzGv_B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539232"/>
            <a:ext cx="258127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66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1103494"/>
            <a:ext cx="8280920" cy="3046988"/>
          </a:xfrm>
          <a:prstGeom prst="rect">
            <a:avLst/>
          </a:prstGeom>
        </p:spPr>
        <p:txBody>
          <a:bodyPr wrap="square">
            <a:spAutoFit/>
          </a:bodyPr>
          <a:lstStyle/>
          <a:p>
            <a:r>
              <a:rPr lang="es-CO" sz="3200" dirty="0"/>
              <a:t>Optimización heurística para la estimación de poses humanas</a:t>
            </a:r>
          </a:p>
          <a:p>
            <a:r>
              <a:rPr lang="en-US" sz="3200" dirty="0"/>
              <a:t>S. Akhtar, A </a:t>
            </a:r>
            <a:r>
              <a:rPr lang="en-US" sz="3200" dirty="0" err="1"/>
              <a:t>Metaheuristic</a:t>
            </a:r>
            <a:r>
              <a:rPr lang="en-US" sz="3200" dirty="0"/>
              <a:t> Bat-Inspired Algorithm for Full Body Human Pose Estimation, Computer</a:t>
            </a:r>
          </a:p>
          <a:p>
            <a:r>
              <a:rPr lang="es-CO" sz="3200" dirty="0"/>
              <a:t>and Robot, 2012. </a:t>
            </a:r>
          </a:p>
          <a:p>
            <a:endParaRPr lang="es-CO"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4783"/>
            <a:ext cx="6752232" cy="157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401" y="4842637"/>
            <a:ext cx="5400599" cy="2015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396552" y="300204"/>
            <a:ext cx="9408046" cy="769441"/>
          </a:xfrm>
          <a:prstGeom prst="rect">
            <a:avLst/>
          </a:prstGeom>
        </p:spPr>
        <p:txBody>
          <a:bodyPr wrap="square">
            <a:spAutoFit/>
          </a:bodyPr>
          <a:lstStyle/>
          <a:p>
            <a:pPr lvl="0" algn="ctr"/>
            <a:r>
              <a:rPr lang="es-CO" sz="4400" b="1" dirty="0">
                <a:solidFill>
                  <a:prstClr val="black"/>
                </a:solidFill>
              </a:rPr>
              <a:t>Visión artificial</a:t>
            </a:r>
          </a:p>
        </p:txBody>
      </p:sp>
    </p:spTree>
    <p:extLst>
      <p:ext uri="{BB962C8B-B14F-4D97-AF65-F5344CB8AC3E}">
        <p14:creationId xmlns:p14="http://schemas.microsoft.com/office/powerpoint/2010/main" val="375216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64950" y="548680"/>
            <a:ext cx="8229600" cy="769441"/>
          </a:xfrm>
          <a:noFill/>
        </p:spPr>
        <p:txBody>
          <a:bodyPr vert="horz" wrap="square" lIns="91440" tIns="45720" rIns="91440" bIns="45720" rtlCol="0" anchor="ctr">
            <a:spAutoFit/>
          </a:bodyPr>
          <a:lstStyle/>
          <a:p>
            <a:r>
              <a:rPr lang="es-CO" b="1" dirty="0"/>
              <a:t>Robótica</a:t>
            </a:r>
          </a:p>
        </p:txBody>
      </p:sp>
      <p:sp>
        <p:nvSpPr>
          <p:cNvPr id="3" name="2 Marcador de contenido"/>
          <p:cNvSpPr>
            <a:spLocks noGrp="1"/>
          </p:cNvSpPr>
          <p:nvPr>
            <p:ph idx="1"/>
          </p:nvPr>
        </p:nvSpPr>
        <p:spPr>
          <a:xfrm>
            <a:off x="611560" y="2340456"/>
            <a:ext cx="8229600" cy="4525963"/>
          </a:xfrm>
        </p:spPr>
        <p:txBody>
          <a:bodyPr>
            <a:normAutofit lnSpcReduction="10000"/>
          </a:bodyPr>
          <a:lstStyle/>
          <a:p>
            <a:pPr marL="0" indent="0">
              <a:buNone/>
            </a:pPr>
            <a:r>
              <a:rPr lang="en-US" b="1" dirty="0"/>
              <a:t>Obstacle Avoidance Behaviors for Mobile Robots Using Genetic Algorithms and Recurrent Neural Networks. </a:t>
            </a:r>
            <a:r>
              <a:rPr lang="en-US" dirty="0"/>
              <a:t>Management and Control of Production and Logistics, Volume 6 | Part# 1</a:t>
            </a:r>
          </a:p>
          <a:p>
            <a:endParaRPr lang="es-CO" dirty="0"/>
          </a:p>
          <a:p>
            <a:pPr marL="0" indent="0">
              <a:buNone/>
            </a:pPr>
            <a:r>
              <a:rPr lang="es-CO" b="1" dirty="0" err="1">
                <a:hlinkClick r:id="rId2"/>
              </a:rPr>
              <a:t>Using</a:t>
            </a:r>
            <a:r>
              <a:rPr lang="es-CO" b="1" dirty="0">
                <a:hlinkClick r:id="rId2"/>
              </a:rPr>
              <a:t> a New GA-</a:t>
            </a:r>
            <a:r>
              <a:rPr lang="es-CO" b="1" dirty="0" err="1">
                <a:hlinkClick r:id="rId2"/>
              </a:rPr>
              <a:t>Based</a:t>
            </a:r>
            <a:r>
              <a:rPr lang="es-CO" b="1" dirty="0">
                <a:hlinkClick r:id="rId2"/>
              </a:rPr>
              <a:t> </a:t>
            </a:r>
            <a:r>
              <a:rPr lang="es-CO" b="1" dirty="0" err="1">
                <a:hlinkClick r:id="rId2"/>
              </a:rPr>
              <a:t>Multiobjective</a:t>
            </a:r>
            <a:r>
              <a:rPr lang="es-CO" b="1" dirty="0">
                <a:hlinkClick r:id="rId2"/>
              </a:rPr>
              <a:t> </a:t>
            </a:r>
            <a:r>
              <a:rPr lang="es-CO" b="1" dirty="0" err="1">
                <a:hlinkClick r:id="rId2"/>
              </a:rPr>
              <a:t>Optimization</a:t>
            </a:r>
            <a:r>
              <a:rPr lang="es-CO" b="1" dirty="0">
                <a:hlinkClick r:id="rId2"/>
              </a:rPr>
              <a:t> </a:t>
            </a:r>
            <a:r>
              <a:rPr lang="es-CO" b="1" dirty="0" err="1">
                <a:hlinkClick r:id="rId2"/>
              </a:rPr>
              <a:t>Technique</a:t>
            </a:r>
            <a:r>
              <a:rPr lang="es-CO" b="1" dirty="0">
                <a:hlinkClick r:id="rId2"/>
              </a:rPr>
              <a:t> </a:t>
            </a:r>
            <a:r>
              <a:rPr lang="es-CO" b="1" dirty="0" err="1">
                <a:hlinkClick r:id="rId2"/>
              </a:rPr>
              <a:t>for</a:t>
            </a:r>
            <a:r>
              <a:rPr lang="es-CO" b="1" dirty="0">
                <a:hlinkClick r:id="rId2"/>
              </a:rPr>
              <a:t> </a:t>
            </a:r>
            <a:r>
              <a:rPr lang="es-CO" b="1" dirty="0" err="1">
                <a:hlinkClick r:id="rId2"/>
              </a:rPr>
              <a:t>the</a:t>
            </a:r>
            <a:r>
              <a:rPr lang="es-CO" b="1" dirty="0">
                <a:hlinkClick r:id="rId2"/>
              </a:rPr>
              <a:t> </a:t>
            </a:r>
            <a:r>
              <a:rPr lang="es-CO" b="1" dirty="0" err="1">
                <a:hlinkClick r:id="rId2"/>
              </a:rPr>
              <a:t>Design</a:t>
            </a:r>
            <a:r>
              <a:rPr lang="es-CO" b="1" dirty="0">
                <a:hlinkClick r:id="rId2"/>
              </a:rPr>
              <a:t> of Robot </a:t>
            </a:r>
            <a:r>
              <a:rPr lang="es-CO" b="1" dirty="0" err="1">
                <a:hlinkClick r:id="rId2"/>
              </a:rPr>
              <a:t>Arms</a:t>
            </a:r>
            <a:r>
              <a:rPr lang="es-CO" dirty="0"/>
              <a:t>, </a:t>
            </a:r>
            <a:r>
              <a:rPr lang="es-CO" i="1" dirty="0" err="1"/>
              <a:t>Robotica</a:t>
            </a:r>
            <a:r>
              <a:rPr lang="es-CO" dirty="0"/>
              <a:t>, Cambridge </a:t>
            </a:r>
            <a:r>
              <a:rPr lang="es-CO" dirty="0" err="1"/>
              <a:t>University</a:t>
            </a:r>
            <a:r>
              <a:rPr lang="es-CO" dirty="0"/>
              <a:t> </a:t>
            </a:r>
            <a:r>
              <a:rPr lang="es-CO" dirty="0" err="1"/>
              <a:t>Press</a:t>
            </a:r>
            <a:r>
              <a:rPr lang="es-CO" dirty="0"/>
              <a:t>, Vol. 16, No.4, </a:t>
            </a:r>
            <a:r>
              <a:rPr lang="es-CO" dirty="0" err="1"/>
              <a:t>July-August</a:t>
            </a:r>
            <a:r>
              <a:rPr lang="es-CO" dirty="0"/>
              <a:t>, pp. 401-414, 1998. </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88228"/>
            <a:ext cx="26098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576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b="1" dirty="0"/>
              <a:t>Redes Inalámbricas de sensores</a:t>
            </a:r>
          </a:p>
        </p:txBody>
      </p:sp>
      <p:sp>
        <p:nvSpPr>
          <p:cNvPr id="3" name="2 Marcador de contenido"/>
          <p:cNvSpPr>
            <a:spLocks noGrp="1"/>
          </p:cNvSpPr>
          <p:nvPr>
            <p:ph idx="1"/>
          </p:nvPr>
        </p:nvSpPr>
        <p:spPr>
          <a:xfrm>
            <a:off x="467544" y="4293096"/>
            <a:ext cx="8136904" cy="2265115"/>
          </a:xfrm>
        </p:spPr>
        <p:txBody>
          <a:bodyPr>
            <a:normAutofit fontScale="85000" lnSpcReduction="20000"/>
          </a:bodyPr>
          <a:lstStyle/>
          <a:p>
            <a:r>
              <a:rPr lang="es-CO" dirty="0" err="1"/>
              <a:t>Jin</a:t>
            </a:r>
            <a:r>
              <a:rPr lang="es-CO" dirty="0"/>
              <a:t>, S., </a:t>
            </a:r>
            <a:r>
              <a:rPr lang="es-CO" dirty="0" err="1"/>
              <a:t>Zhou</a:t>
            </a:r>
            <a:r>
              <a:rPr lang="es-CO" dirty="0"/>
              <a:t>. M. , </a:t>
            </a:r>
            <a:r>
              <a:rPr lang="es-CO" dirty="0" err="1"/>
              <a:t>Wu</a:t>
            </a:r>
            <a:r>
              <a:rPr lang="es-CO" dirty="0"/>
              <a:t>,  A. </a:t>
            </a:r>
            <a:r>
              <a:rPr lang="es-CO" i="1" dirty="0"/>
              <a:t>Sensor Network</a:t>
            </a:r>
            <a:r>
              <a:rPr lang="es-CO" dirty="0"/>
              <a:t> </a:t>
            </a:r>
            <a:r>
              <a:rPr lang="es-CO" i="1" dirty="0" err="1"/>
              <a:t>Optimization</a:t>
            </a:r>
            <a:r>
              <a:rPr lang="es-CO" i="1" dirty="0"/>
              <a:t> </a:t>
            </a:r>
            <a:r>
              <a:rPr lang="es-CO" i="1" dirty="0" err="1"/>
              <a:t>using</a:t>
            </a:r>
            <a:r>
              <a:rPr lang="es-CO" i="1" dirty="0"/>
              <a:t> </a:t>
            </a:r>
            <a:r>
              <a:rPr lang="es-CO" i="1" dirty="0" err="1"/>
              <a:t>Genetic</a:t>
            </a:r>
            <a:r>
              <a:rPr lang="es-CO" i="1" dirty="0"/>
              <a:t> </a:t>
            </a:r>
            <a:r>
              <a:rPr lang="es-CO" i="1" dirty="0" err="1"/>
              <a:t>Algorithm</a:t>
            </a:r>
            <a:r>
              <a:rPr lang="es-CO" dirty="0"/>
              <a:t>. </a:t>
            </a:r>
            <a:r>
              <a:rPr lang="es-CO" dirty="0" err="1"/>
              <a:t>University</a:t>
            </a:r>
            <a:r>
              <a:rPr lang="es-CO" dirty="0"/>
              <a:t> of Central Florida.</a:t>
            </a:r>
          </a:p>
          <a:p>
            <a:endParaRPr lang="es-CO" dirty="0"/>
          </a:p>
          <a:p>
            <a:r>
              <a:rPr lang="es-CO" dirty="0" err="1"/>
              <a:t>EkbataniFard</a:t>
            </a:r>
            <a:r>
              <a:rPr lang="es-CO" dirty="0"/>
              <a:t>, G. </a:t>
            </a:r>
            <a:r>
              <a:rPr lang="es-CO" dirty="0" err="1"/>
              <a:t>Hossein</a:t>
            </a:r>
            <a:r>
              <a:rPr lang="es-CO" dirty="0"/>
              <a:t> . </a:t>
            </a:r>
            <a:r>
              <a:rPr lang="es-CO" i="1" dirty="0"/>
              <a:t>A </a:t>
            </a:r>
            <a:r>
              <a:rPr lang="es-CO" i="1" dirty="0" err="1"/>
              <a:t>multi-Objective</a:t>
            </a:r>
            <a:r>
              <a:rPr lang="es-CO" i="1" dirty="0"/>
              <a:t> </a:t>
            </a:r>
            <a:r>
              <a:rPr lang="es-CO" i="1" dirty="0" err="1"/>
              <a:t>Genetic</a:t>
            </a:r>
            <a:r>
              <a:rPr lang="es-CO" i="1" dirty="0"/>
              <a:t> </a:t>
            </a:r>
            <a:r>
              <a:rPr lang="es-CO" i="1" dirty="0" err="1"/>
              <a:t>algorithm</a:t>
            </a:r>
            <a:r>
              <a:rPr lang="es-CO" i="1" dirty="0"/>
              <a:t> </a:t>
            </a:r>
            <a:r>
              <a:rPr lang="es-CO" i="1" dirty="0" err="1"/>
              <a:t>based</a:t>
            </a:r>
            <a:r>
              <a:rPr lang="es-CO" i="1" dirty="0"/>
              <a:t> </a:t>
            </a:r>
            <a:r>
              <a:rPr lang="es-CO" i="1" dirty="0" err="1"/>
              <a:t>approach</a:t>
            </a:r>
            <a:r>
              <a:rPr lang="es-CO" i="1" dirty="0"/>
              <a:t> </a:t>
            </a:r>
            <a:r>
              <a:rPr lang="es-CO" i="1" dirty="0" err="1"/>
              <a:t>Eenrgy</a:t>
            </a:r>
            <a:r>
              <a:rPr lang="es-CO" i="1" dirty="0"/>
              <a:t> </a:t>
            </a:r>
            <a:r>
              <a:rPr lang="es-CO" i="1" dirty="0" err="1"/>
              <a:t>Efficient</a:t>
            </a:r>
            <a:r>
              <a:rPr lang="es-CO" i="1" dirty="0"/>
              <a:t> </a:t>
            </a:r>
            <a:r>
              <a:rPr lang="es-CO" i="1" dirty="0" err="1"/>
              <a:t>QoS-Routing</a:t>
            </a:r>
            <a:r>
              <a:rPr lang="es-CO" i="1" dirty="0"/>
              <a:t> in</a:t>
            </a:r>
            <a:endParaRPr lang="es-CO" dirty="0"/>
          </a:p>
        </p:txBody>
      </p:sp>
      <p:pic>
        <p:nvPicPr>
          <p:cNvPr id="4" name="3 Imagen" descr="C:\Users\Jenny Rios\Dropbox\Maestría\Semestre 2\Computación evolutiva\Exposicion\WSNs1.jpg"/>
          <p:cNvPicPr/>
          <p:nvPr/>
        </p:nvPicPr>
        <p:blipFill>
          <a:blip r:embed="rId2"/>
          <a:srcRect/>
          <a:stretch>
            <a:fillRect/>
          </a:stretch>
        </p:blipFill>
        <p:spPr bwMode="auto">
          <a:xfrm>
            <a:off x="971600" y="1412776"/>
            <a:ext cx="4796606" cy="2287726"/>
          </a:xfrm>
          <a:prstGeom prst="rect">
            <a:avLst/>
          </a:prstGeom>
          <a:noFill/>
          <a:ln w="9525">
            <a:noFill/>
            <a:miter lim="800000"/>
            <a:headEnd/>
            <a:tailEnd/>
          </a:ln>
        </p:spPr>
      </p:pic>
    </p:spTree>
    <p:extLst>
      <p:ext uri="{BB962C8B-B14F-4D97-AF65-F5344CB8AC3E}">
        <p14:creationId xmlns:p14="http://schemas.microsoft.com/office/powerpoint/2010/main" val="4408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612775" y="478212"/>
            <a:ext cx="7772400" cy="1470025"/>
          </a:xfrm>
        </p:spPr>
        <p:txBody>
          <a:bodyPr>
            <a:normAutofit fontScale="90000"/>
          </a:bodyPr>
          <a:lstStyle/>
          <a:p>
            <a:r>
              <a:rPr lang="es-CO" sz="8000" b="1" dirty="0"/>
              <a:t>En toma de decisiones</a:t>
            </a:r>
          </a:p>
        </p:txBody>
      </p:sp>
      <p:sp>
        <p:nvSpPr>
          <p:cNvPr id="2" name="AutoShape 2" descr="data:image/jpeg;base64,/9j/4AAQSkZJRgABAQAAAQABAAD/2wCEAAkGBxQSEhUUExQUFBUXGBoXFxUVFxUUFxgWFxgYFxkYGhgaHCggGBolGxUVITEhJSkrLi4uFx8zODQsNygtLisBCgoKDg0OGxAQGywkICQwLCwsLCwsLCwsLCwsLCwsLCwsLCwsLCwsLCwsLCwsLCwsLCwsLCwsLCwsLCwsLCwsLP/AABEIAOkA2QMBIgACEQEDEQH/xAAbAAABBQEBAAAAAAAAAAAAAAAFAQIEBgcAA//EAEoQAAIBAgQDBQQGBwYEBAcAAAECEQADBBIhMQUGQRMiUWFxMoGRsRQjM3KhwQdCUnOywtEVJDRi4fBDgpKiRFODkxZjZHSEs/H/xAAZAQACAwEAAAAAAAAAAAAAAAABAwACBAX/xAAoEQACAgMAAgECBgMAAAAAAAAAAQIRAyExEkEyEyIEFFFhsfBxkdH/2gAMAwEAAhEDEQA/ALJduHMdTuep8ab2h8T8TXXT3j6n502uumc2h3aHxPxNJ2p8T8TXUkVLRKYvaHxPxNd2h8T8TSZaXLU0Smd2h8T8TXdof2j8TXZa6KlolMXtD4n4mu7Q+J+JpIroqaBTF7Q+J+Jru0PifiabFLFG0SmL2h8T8TXdofE/E0kV0VLQKkJcvEAkk6edRLfEpPWfvf0mvTHj6th4gjeN9N+lUE4ZmuZPpF3ukoQ0KJB6anSk5Z+I7HC+l6vcRcKCA28RLE7TsQPKiOCXtFWLvfYaIwdSSdQs+zPzoBy9yZebvJfttMiHZWIJ1kAjwqx4fCm1ftW2MkPb1gCYZegJ8utZ1mbb2NeJJcI/aHxPxNd2h8T8TTrw7x9T86ZFbU1Rm8WdnPifiaXO3ifiaSK6KNoHixc58T8TXdofE/E0kUtS0TxFznxPxNd2h8T8TSUkULJ4i9ofE/E0TzHxPxoXFE4oSaLRQOujvH1PzpsU677R9T86bQCdFLFdXUAnUtdUjh2F7W4qAxOpPgBufl8aDdK2RKyPFdFXVsHh7MBra5Y1uOVj/uM/h1pMFg8Pd+utopX9UicrR1jaKz/mY/oO+iylxXVoDFQv1q213gbiAJO4HgfhQjivAlZM9oZWAkr0PoOhox/ExbpklgaVlVpaWK6tFiaErqWuogKhzpxI28yEMZQ5IgakRILCGjqBrVTw/Gcz5ijQSDIjeBM7Vo3FChF3OmcIhKwGYg5ZPTTp1qhcOtKLzd0EBpAYdJ6isuWO7H43ovPIvNDpnVLD3WIZwSbdsBVUd0SxJPznpXYLmFL+IZmt37RzCMts3HVs4kab7EddTRnlLDB8Vb1Xs+xf6sKoUkkZtJ1mK6xgrVvGpkCrldcwXKDq41Kj0NZX1j/Q1TOuupJ1BU+8HUUtOfUk+dJFdOK0Ym9iV1LXUaBYldFLFJFSgWdXV1dRolnGidC6J0JIkZA657R9T86SvS4vePqfnXZaiRHI84pYr0ApYo0CzyiodnigsO79oyspCgK6ywMmI7M6CVmCD51HxnMdlCVU9ow3y7A+E/0qvY/CfSmJKlST+ozJ4+B+PoKy/iJKqNGGLu2H+eOMjEOFFwPaRlKjO0MSJLaRPtADw1qdy3zPh7Nkq99VOUQr9q2QxBjcATGkxVFPJLEdw3J84cfBtvdUjhXDr+DLFsPh7qlchLpl0IiTodfPzrE5rlGpRYT4fxT6Vduk3LZcyQMyq0wYUf5da0bkjHuzXrLnN2ZGU7aEbVlmDwVm2baqgXKuobKSXyEZgQBM6bjQ/GtR5LT67EHrCfnVmk42VTd0QuO4bs7zgbHvD36/OagUc5qH13/IPmaCxXRxbgmYsjqTQ2kp8V1NF2VXmnBYtmnDpZuLHeV/bJIKkCdAANZ3n0qiWjftOyxbDSQQFJhp20Oo0rZIrNf/ABd377fxGs2aCWx+KTeiwcs3uIG4Daa3ai0zFnTMMixmEF+6ddJivfhmNxt3FLK2iWCEMwcBiXQj2HIGp1FWzlXBqb4V1DBsOwMgEEZhofEa148OsRew8CBFrT/o/pWJ9NXEeSg9YnrExPlOsUsU9xqfWmxXVjSSOa27G11OiuirAGxXRTopYqE2MiuinxXZahBkUTofFEoqkmWiiFcTU+p+dJ2delxhJ9TTMwoWWaEyUP4/Iw90gwcsT5HQ/gTRAtQ3mJ4w137v5io3oMVszXCvlbxqz8LxZ0iqpYPeNWLhLHTf4Vjls1o0vlzHyYKr8KsvG8MbuFuqiKzPbZQpgAlhG/TeapvLRM7fgK0K0e6PSs76NRmnMdtVFkOgR8gDBTOqqwbWNYzLJoxypjFS66kEswUTpECTvPrt4VWf0i5hiEdVPdEHfUO2U9dNOtA7HOlrDYpXJIXLqksoLagQdYMHXTwodRPZovMl0Ne6+yNxHVvjsaFxTMPx61iLeZYJLd0iPZA7w31Mt08Kfmro4JXBGHMvvZ0V0Us0k06xVHlevqoYk+yJM6D47VnFpScQ5PViTrI1PQ9RVu4tiPrWtMSEdGMRIPdIMAiGPl/pVQwv25j9o76aSenSs2WdujRihSs1XlGRiLekj6OxnT9oaedM4dPbYb7trT3JXvyh9sn7hv4q88EfrsN6WvklY/bNPo8nGppkU921NcGFdNPRz2tjYropS9cHo2ChIpYrg9L2lSyUJlpctKHp01LDQzLRCKglqITVJMtFAm4NT6n502KW6NT6n502KFl6OihXMmJCWWBDHNoIBMbb+FFYqBx7/D3PT5EGg3oMVszZXAMkN+H9aO8Mxw0+qun/AKB8zQK2ZNWHhi7VmY9F35fx7Ag/RrxO4hrGvTq/lVpbmbunLYdmWQVz2ZGUSYhzmIkaDxqtcFU5T90xsD1OmvjS3eKPbsiFZ7jIoRS1tQJUEkxrBLHU7k+VJYxEPmvHBjGR1lZIe0QwYHXvRqBPj0qBwfDm7fC2ktszqU7R1Ui2uhYhWHtHp6UI4pzFce4Vu22Vu6DqIGaHj2p/Wjbxq3/o4vM91pRlgHVsoPTw99Va0H2EeNYFLDJatqFRbYgAQN2kxQ2jfNo+uX7g+bUEiuhi+CMeRfczppw9abFdFMsoMxG2/Q/wms/Uf3q599v4jV/vjT3N/Caz60h+lXJ/bb+I0jL8h2PhqvKS/Xp+4P4tNeWDH12G9LX8levKCEXln/yD+LV44U/XYb0tfJKyex/o823NJIrzfc11dJcML6eoIpCteddRIPy0tMroqEPQPXZ688tLlqAHTRGhmWiOWqyLIG3dz6n502nXBqfU/OkiqotY2h/MI/u130/MUSihXMttzYbIVA/WkTI8qj4SL2ZxaAmrDwxdv9KBZSDpGnWBFTeFYhjmzN+rsCEiDE7anXasz4aF00jhzKtsljHdiIJmZHh57VYuA2lCmIiLe4mIVdCdp02qh8s3nuJcz3SHyoVVcvd74mBEydQQdKvPBb7OmZnuD/0kCAAan2Rp091IkNRA5m4ZauMYRBOuoVdd9TTuQLJF26DGgjQgjpsRvUDm3iotFs9y3sT3wLe2kSWgHWu5H4nluk9wIyAkljppI1EiNAPfUfCew3zYPrl+4Pm1BKLcw4gXLisCCMo1BkHUmZjzoXW/F8EY8j+5ja6KdFdTKF2RcS2h/wAqkn4H/WqDacHEuVMjOevixqy8y8XS0WQ3FRmQgKdCZDAHaYmNZjeq7bjtgyx3hmJBmZYwdCenzrPkezRj4ahycfr11/4B/jNeeD+3w/pa/lp3J6g4hTGow5H/AHa/Km4D7WwBHs2R5gdzb4fjWV9Hejxbc10Ut0gSTp+FJOsda6KaSMLv0dFdFcTSK4OxBjerFbY6KUU2lqAscDXZqZFLFQlik0QmhsUSiqyLRBtzc+p+dNp9zc+pptEglQuNfYXPT86n0P4+SMPcj9n86D4GPTM8SpBqTwS0WbcKIAloj29aiXM5YHzFEuCDoZBmdidn8qyv4mtdDnCOSbzCDcAJie8xOWZ38NZir3guQuzsFO0LOdQ+e6DJB0mT3RI08q9OBIxYHTZTuNoFXVNhWdjUY9zVy3fsWyBea4YUAu5uknMokqyxsDptQflDlzEYq663GKqpALC1bByyWaEK5Z70Ax161pnNKGTodPEH/fWon6Pmm5d/34VHwi6Jj8B2BW32ly5CiGuBQYkwAEULAjoKixRvmr7VfuD5tQWuhi+CMGX5sSK6lrqYLI2LwFq79pbR/vKG+YrOcNZC4l1EgK5Cr0ChjAHgPKtQrNRP0q50OdvhmMUnKh+F9NQ5NH14/cfzGmYIfX4f7tr5JXvyj9sP3H8xpmE+2w/pa+SVi9mr0VnjGBvYjMUOVVudmpOwgwzEeM5vgKbh+HXMKwu9u11ZHaK4AEMYLCOomdelEcPxu1bsX0Lr2naXGFvMuYhXJmAZA6a1X8Lxz6RK3mCqRqiLmGXfWdxtrTVUk3LovaaUeBrma+VcWkdArAEHOoaZDQDO0aUuEv8Ad7h2dljSdNDuZAmiXEeT8PdRDmX2MwZbWURpudugHjNCeDWbbZmyLmBPTrpJE66kE++pjm20iZIpJhZNh6CnUsV1bTEJXUsV0UbIJFEaH0Qqsi0Qdc3PqabT7g1Pqa8MRiFtiXYKPE6dJ+QNVsI8mN9KGcZw9u/aYZgSASsN1HodapPH+N3bwNzVbX6ieROhYdWNe/Lv0oX7AuoyIblveP2lIB1kaNO1IlmvSQ+OKttga9w6HKMcjgwykElSf2tdP9RRK1g+yYLBYgAnWNm8CKTj6Mt6+V1PaBhsZlmmQNyNKTA3brEZtCerd1d5JpDZoLBhLFu88uqqTuQucyIA8OgFWWzYRU7saaSMynQeA2qvcCxL4fEK+RblsqZAygode9L6T5R18aMcVxrMR2agZ2d2ykMAJ0By6SZn3GqhBvEif2n8/rH/AK+VHf0ase3YFmJyZtTOjGBPj7JNV/GwWCDUlRsc25I3q28nBVxVwKigrZVZDHvQSI10Gs7eNCXCIKc0/ar9wfNqDUX5lJNxZAByDQGerdYoTW/E/sRiyfJjaWupavYuhpMa1m1oziXPixPuJJ+VXPieIINxVBLFJB8CqyABtPvql4dpxDEzOY/xGlZJeh2KNbNU5R+3H7g/xGvHD3Qt2wWYKAtqSSABonU16cpT9IEbfRzvvOc144ewly5YV1V1K2sysAyn2NwdDWR9NPoxbiHHAcXeuAOA7wNRJAZZBjTZT+FT8Lxlyyyt2UXs17yezqI1B8ahcTwlsYy6uUhFvXCotgQpEZZHRJgHwmrDy4qi4Cco1kkxt402itl1wnMWJOCaMKyoiZQ5uNLCJMDLHhv41C5Uus9ssUyg+azpp0rRUvKcHAK+xG4iY2/EVReAplt5dPabTyJkTVcXyBl+ITrqcRXLWyzHR7XLtu1atuyG4bgze0UCrrGwJ6VB4fxG3ebILNy3LZVYsbmsd3uxMGN+lD+b8QoweHUhjntKBkdrcZcxJzKZ6RHWgXJ/BrbvKXHViILF7h03mZrI5OrvZqjFcotdu8xMFY3nfp+FGIrwvcsPYTOL+aBs5dhGmgkmNqf2rfsn8f6U2OZNbKPC09FT4/xd7avlCzrqYG7hdO/vrVYxnEbq4LI75nvEZpyu5Fw6gFX2AH7O1SecMLb7fKiupBJdld1BJ1jfpoffUvhHC1uFZKgqAoJiQo2EnWKkmy0YomWuCjNhCykJmZ4IIkohy7+cH3VE5jxTC86pGfNaZPZnMFB7umae6PKrxa5QuXEX67QbakxPhG1Z7+kDgxwl9DdUXsyErcBdLtspoD2i6kDNMHWlYvtj4+xk1cvIrHH0UqLyAqt4y4kgrdBJdCDtBMjyPlQ21hpBMnp1PXaj/AraXE7C4GPassOSXzXGPdcTrIYgE9QxHQVPs4RUXKVAYMVPkU0P4mqosyHwzla47rbKuGJEAtBM69TqI69KtXHeV0w1m3mtlbp1YKXeEUjUw3tMTHu8qsnKFvVdun40a5/ZVtoW111HiJE+v+tVkwoyriXErYdLasbRIBBPatJOYH2dzMD5UX4Vxy3hL69s/Zye8GW4jZQSZyvbEz6/HSh/F+HW7l61trlKlSQY724I7oHjMVZP0d8ORsRmuqrvba4EYksRqR1HhtGg6UHwKDWN4lavvntOLi5QJXNG5MQdjrXjmorzPbi6IEDINtBuaD5a14/ijJk+THZqXOKZlpctMKUQcfg7bEvBzFSsgkSMp3G1UPDoBiXA/bYe7Ma0PGDu9ev8JrPcOZxL7+238RpM+jsfDVeU2m/P/wAj+dqZgWm9h/u2vklP5S+3/wDQH8dyvPAfbYf7tr5JWZ9Y/wBGUWxOOxf/AOT+K15YJj2h6RP+/wAafbthsbipAMfSCJ8QNK88Ay9qZA8vXWtHoUuml8N4vdODcJYu5FOUOHtrmlR7KwZGn41XeD8V7rL2OIJLQWCZhJHjsAK0zhdhPoIIAggn8TVX4fhlAYrIljOpOxjqdKVijbLZJUiQjaDpptTcSTkaJnKYjeYMR50/s6ctutZkKVzRa7NcKoDorYVWMDuZ8zFhmPXSYGxHWalciuO0WDHjUznlZw2D/dfytQ/kn7RdTWRLRss0n9IV3Lw+6QCe6NFAJ3E76bTWd/22/wCyf/bStN5u/wAIwnp+VUPJ50tFyvcz3it4SqsTcnZhp4GfKBIqVw3EB3LBAoYyFEwvkKhc1ABxowAYxAJ3BMR06mn8FxCjZbhOn6v9TTkLZptviq4awGY5VIecxAkqpIiRM+XnWfcz4v6Rhu0LzJmQVaJKmBPe6RpWg8PS3dw7C5ZulRJkqBuIOzTsfSsz5wsWbdom0hAJhQwy6ygYlfx360tdL+how1pcXhhZfOgazlaAATmWZHXXT3VO4hhA7/VgDV2Ylh7WcgmOkxMe+gfDLAF/DQTOe11P7QqVhcOGZmaW77DUk6B9PhrRrjIaFyjhWVgCo+Y9xB1r2/Shgzct2yFDFc0SM0ExtqN4oVynZsPcgkEgkxvEanrpRfmywlwWsmwKmdYGZgJGusqWHuoPpEZjjr2JN5GIDRbXKCr9CdRDAk6aa0b4aoJy37ly2FUMVsgsz3LhLZAzZgDM6yfcBUu/lJTO7EkAKuds3U6LJzD5VY+WuDWnxXakElFWFJBggQGiNB4elVlwK6Q/7NNkKLhcuVzEE+zJJCzAmI39a9O0otzT9t/yj5mg5Fa8eoozTVyHZ67PTIrqZZTxPPGXNIA8fhlP9azyz/ibn32/iNXbG4wIL2bMRk0AEiSD8yRVPVT9Jed8x+EyPwpM3sbBUjTuUPtj/wDbj+O5Xnw/7ax6WvktenKml86ifo49fbuT+XxqMMOzvZVLhtMVtRcUKxXRdYYEH31nfR3oy3Dt/fcX6Yiu4Vam6R4zr8aiYJHGKvjNmYPcDH2S65lznaB3QdPhRbh8ZzmIETtlXr4Dfc05v0USNtwCxggPI9QetVTCN3T95vmaOJxNbeCSdc5IG+2bXUVX8KJ00BJOkj8/UUMPSuVaJecU5TXjkpwQ1pM9AXnRf7thPKz/ACtQ/kvV1Gxnz8qn86D+74T9x/K1Q+R0m4vqKyejWjTubJ+it90/KqJHn+FX7mkf3V/IflVG18Koi5TObLv94JIAIuMvhsB166RrSYfEi0hue1lOkGZ1jeNpqDicXbushElRfuSO6GPeAAIkk6+sA16XgveAVgSNiuUTABMg6SaYmUaNl5Oxou4QZSJYNB1MEkgA9NgPjWd/pJJRbdsGAyszjeXDWtQfeaFYfj/ZfRwbd/ud3uGVI1EMoBkyZBj37UnNPGkvPcOYjulVDKwOaUEaaL7Lf7mqey/o8sNi1R7LmMoyZiVLADSe710pv9q2e1IzL7UxBHUabbVOs4YPi7KPqHe2CBoCGyzttvQU8FXMJJ7zxp0AbLv6VbWipbeEcz2Ub2rZXMQfq3fQyOi677UZ4vxKyiWks3SJBcC7ZvHMAw0RoHcExJJ3Gu1RuUuW8MxGdGaf8zL0/wAsVoOM4FZFvRW7q5Qczk5d4knaqyCjJTxlc6g3MOQCBo4DCN9D18dqvXIeOR7tzKykkDVYM5QBuKrF7gtv6SuVO9m7uxnMwB39aIYXBYrDGzdt2nZUkFUE/V9ZjrVZcCiy81WiLoaNCoE+YJkfKglXLC4mxjbWhDA7gGGU/MGoFzlNTteuD/p/pTo5UkLljbZXCa6jd7lMAr9fc1MbDwJ/Kl/+DP8A6m58B/Wj9ZfoV+kzP+MgMWftLiiACnZW7iyOvjtHXw8aCcHg33d9ZBWIyk3Gtsy6eq7+NabjeQCykLiIJ2JTY+Ojb025yRcCwrWic0yZXpHQGlSyN+hsY0B+XOK5L1t2ELctBYHe0z3ABOwMsCfKancPxY7a0NYyoCIJmFt7CPEipNrlW6jKCARI1Uyog9Zgj4V443guM+lveFm2UnuKrBv2JzAgaSp0FLTb6WaMd4iz28ZfEQzm4UMZtHaAdDpsRrXvwu/edsoto5MgQCupKmDDanu/GrphuRxfxN5rr3bb5CxQ6xDBoEiY6++gHLI+sWN82h6zr1pyaYtqg9mxa27bXrVlUSQgiH7xGrTcnL4Hy8qI2sWFzGVEwTJBglQNJYR7I0o9zkyDB2FcE5yBCqWJA1MnoP61X+F8Bw5UXDaRnJkswkyBA3qQtsk9IMWNVU+IB+Ir1ApAKUVosygHnNZw+E/cfymoHJI+sX1qfzl/h8J+4/lNQuSh9YvrWZcNSNP5rMYV/Q/KqJmHn+NXjm3/AArfdPyqk6+NVRcr+DsYBLhMhGzHUaxJ1qZi1wVx/bNzNpALeWwG2wqkcb5Su2mxDMyyGLLBKkh4bRTqYzR6g1W7CuCD2rL5hj/LqKUsUm9Nl/qJdRpvE+HYa2gayYbMpyyxDAsAR4jrr+U15cbxGGbtbpgXcjCMpPeK5d4KzIPxNZ+106fXXDtIMjp6nSpOGxNtVKkM7EGDJADGTJHU6/jTPpz1dlfOJcOEIP7RslGzKbyMNupB+Zrze5cZlPaaliPZXTUjw303peV8Ut3GWHXNHarAMdIHT0rnXS1A1LE/9zVdKqKl85PsXGIHbOo8hb8PNKvWPst2Zi4wIG8Jr692qnyYNRAGw+Ma/jVzxvsN6UH0iMtx966t9Gz7OpJCpPtD2RpJ8tas2G58wtq2gvM1snujMrakbxA1HnVX4wv16af8RfnXtbwlu4iZ7aMQNMyhiNB41FCwOVAXjPH8+Pu3MIbttTl76KQpIXUsIgSR1/OrJf5jxVnBrfN0uzSFQWcxLycux0EAyag47CJbs3MiKsgTlAWdRvG+9LjuKHD8MsuBJzQATAks3X0Bpc4VNKy8ZXFsCYz9J2MW53lBW2xYTbZJkFQWBO0MT605v0wYpAGa1bg7ZlIn071Ab/Mz3LmZlst3HTKfZhxBJmZI6UBtXPrLnaJavFRbIznNATUgCIIIADabVbxVgs0K3+mq8DDYeyfRyPxmKJWv0yagNhSSeiuCfxrKu1DgILeGA1EhBm7zK0zvmGUAHoCR1rUeBcoWcVhXtQLZ7W2RciWgggidzIbx8KEtBWywcP8A0irfn+73VIBbKRmJykGBGgMZjr4Dxqdb5/sHXs70eOTr1GvhIqkcf/R4MPew4TEQl36o6tbjUAEBGBf2pgmO7rRPnXg64CxhsrXHRGKkd0MXbvT0EEiCNelSt9BZYrXFkxN+49sEBcOwkxJ70/nWT8uCHWPH86vnJRDG6w7oNljrAgEg6x4VRsLFu4mS4mjAFtSCQBJA9TOtTG9sGR0kanzOP7rY1/WG2/j+VCMCYQVIx9u5dsWMl3t+/wCwqLpG/eXaACdfSh/DldSyOGQpESCJ6kz7xTISSeykrkuE/tKQ3PDfzprjwnx1218682uAHfafwIB+Yp/khPiwJzte+oweh+x8toO/hpXlyUk3FqZzdhLjWcKqozEWQCBuJBA06nXpUbk22RdAIIIMRsZBrOno0UaPznphHPgp+VULt/T/AH76v3OKzhXBE90/Ks9/sxfE0EFlX/SDzI1+6bJIfsyVNxVgtJgaz4mNAKqoNsbqB74/Cil+7bXEu98lAxYqVAbXOY32+dReMX8FcZSuckrldiFGvdhgBGo/r4mm+UlwrSfSG2ItD9Ue815HEp0Arww9y0X+tUFQpj2iSwU5diIlteoFG8PisAlpVzAMQM84dDcXactyJ2Gnr0qSySIoxC36PnzYiwRt2unzqRZua2fLMf8AuaovJ2Ltvj0Nn2A5YAqFPskxA000GlQvprXFUkqgGgAEfnO8n30vy9lq9Gt8q8Qt25zMBkXMR1gf/wB2q2Yziym2cqs3Qxl0HiZYVjvDeYFAfMXhhDjs8w72hDQ49qB8KJXOdglkIGKoRGU2rryPA/WkxEb9D0oN7CkTuY8RFy2AgkMpLLJJnadY9a8145Ztg5mIW33SI1YwdQNzGU9fwqvPx5HYAv32Kn2LgMjaYkE9PKo+Nxtu8rF79tVJIU3C6KpC5csGD4bDpRToq1ZK45zZZu2WCBmYt3R317viTtO+mtDl45dxOFbDXkGTu9kVWCH7TcktrAJrxu8Ew7Zf7xhF8SrFddDoCabe4IFhrd21cKMWUC7bEyZMy0n0qSabsKVKjy4Xy6xINq67FwSbaqoIBBmSx0X4VAxnKl9HhR3CJDOygwNxodTvtpRbliy1rD464wKq2EkQQSVNxBoAZHXQxULjfFLbWcM7K0tauAEBF7vassFQY6DbwoWGiHwngzFirMEuKwYHvNoCJgL4wd61jB402cDjCsZlK5SHAIcEAEaHYxWccDxAbW2BokEKFV9570DvEQJPhOtPPOLNbe3Nwrc1cK6hCZnYDb30uSsMSy84Y3HXbuGe4yMGVWtlUICmRmMj9bMAfSKTmbjOJxrWhcyZbRDQiuCWysCx8ZIERXjZ5nw+KWyl+ymW0AA97ENmVtiyADaI3NROYeO4WxiHt2Eu3LS5cty3eDK3dn3wS3Xf0ox2Rl75YwbWLb5472HYCDOsA6ztVCXhuMwwVblqzNydGNp+73RKa90iPWmYDn63ZzgJiFzjKZFpzB3gltDpTMFxOyYFs4olZYZoYagAzLaDQfjS4QyR61+/9skqdaD3LXF8ThRaRggXtBdbVe8pZVKAzqQQPiKsfP2Oa59Hv2fs+8r9wMzSwgHqo7jaj+lVvmXiWHwly0ly6xJtJdC9mWUZ/Fl1mUB91QMVzNhmJ/vAWdYZGAhjmiCuwzE01W1sjpN1wsnGcdeV2VXbIPs4e4gXIugDahtZGh91Ow2Ldzgw0zdNxbilwcwmGmR3jOWDodjQ/h/ONsFj29l2C/VTICMZzNEd4kdNI8aJ8S4lxLCoLobCXLf1ZVeyJudnc03zCMoyzprPlVdr5E/wenF7hFuzfaXZAjNrqA9hg4BEATlEHWCT00EXlnBqGR7TZ7LHuNswMzkcTo4B9DuNKn8R5kxVt7NpLOGuC4pzqUKhVRZOo0yhZ3HTzofyRxJMQb1xLNqwnaWly2RlRsouw8eJEfCrcAX7nL/Ct90/KqRVx59aMG5AJ7p+VZp9I/zfOrpAZTONdizKty61m0Wc6IbhMNbABUHopY79I60E4hgcNmYWL5uKMuQvZNstM5swnQKAPWekUd4/wl3IUAZ0JkFkUSzZeu+q9KGWcEbQS43eBMfVsBHdbMpOXfQGf9i1gI2NsWtbiEKSxBshHGQCAO8RB2OgO9G+HsnYKoxcXTAFg2sqoNCzG6yZSQoZtG6gUO4nirbXHTM8kg6tKhv1iREmdD5Gd5of2bZ1CxmIBUbnQbnw2O9Ehe+UeHBMTh2W7buW89wAoQBKoVJjIN1Nvr86F/2O9tO+GE7bAHUDqvnPvohyPiXa7gs1wt3sSSDOuW2sR00/Oo2Cm4pzu52PeZj+sPHpoNKX7LF15P5dt3mZWtMwaCZZgvdM7hR5mjXNPJWGQZ1skCOl14+VTuQtCJ/ZFGOcn+piYk1HFWC3Rj68FKK9y3a0AQqzsjAsj57gXXOPq1YExsRTudDYt2lW59WvahlyqDrbGYKPI+NTVbNcNvOVWFaQSNc8EHpED8TQrnq2oYm3cXMlwkAEEiVAlW2/a69KrYZRtaKpx7mDtgbfZKivqDpMBs+sL1067EUMwSWASbqs2hhVOXXpJo5jsGRbggEuwykHMwAUGNDP6vXWqxi8ymAWmSInUEVZO9AqjSsBi8L2WOW0pKW8MAZYkMDetRr6z50Fx+IwnYYUvbGtt8gBIQDtnBkTJPWm8ItlcLxHLOuHtxud8Sg+UUPv8PN23g07oP0dz3geuIuDp11oeNBssHDcdhGYkWUAnKCisAVAIGi+Q36+tWPC8R4Ggy38GAdiSjkH3zVRwXBGVUJeyM0nIpJaAMuqA906zqfdViHA0uW3S4bl0qMyK7O1pSWiAgOm5JiJgVRpWFBmziOW32w6D0FwfgG1rzxOD5c7wabZ19m5eBHoJj3RQnlX9Gty5c7zG3bX2O0Id2iToFgIp89qC86chYnDhWGDy5mIL2r74kEnYQygqd/Wpp+ybPXg3JS3rV9+1PcTNakDvywChp/WII0HU0P4Py+huBbzArmEEXrYzIesAkg6AR0JNX3ku0RZhhBC2AQRqCLinbyignAsFh/pd92xK5u2c5MrnKc7A9IbfbyBpbyqCuX8N/wX8W+EjFcl4bJnRGYIAWQse8GRJCsNc0tmHSZHWRV35cRr720EKqdfa75z5p19ldOu21a/hrQS3cL3lbRAzlHTKrKqqSI0Yqo8JmqX9BtnEXGXGYMsVKBS7o4JAEaptrPvqv5rH+/+n/wigwXw3hNu05D5ZMAQCsgGSYMRoQCPKaPYHiRBJNxtEUEZ57sCI0JHWPXSqzzJZtWAqzaYqWYixeNyIyoVeVHeYk+MZfdXthGzOwNvOBbBLPoo7MJopDL/AOYmh8KfBxmvJC3a0WrHtnuJ9bl9pVIMlVkmZI6rmAk+VBrFprb5raXLai4LknIAXXMAcoc6Qx0I3PhUbA2LTYqzcS23Zi3cZ0Nxz2rFSLYyFu5DRrPWelCuK44BTaKXrVzs1HcuiBcgyS6sSRMaesxVvZC/cV5vu37XZ3LR17s21BidCSDcmQNdAaT+wR4n/pP9ahYJksRab6xuza49x2ViSLTz3XnIO6DEx1ov/ag8vja/pRQGUG/ijZuXS4y5BqGGZu6dd5CsRNV3i3ErF22i2O3nMWPbPbJIiCFCH038DW0cS9rEf81VjD+17vyqJhaM44dda7dORELGWWYMQD4zI9R099eLSpJm0jBVks6AnuiIWDJj0rdcZ9ra/d/zGq/jftH+6PktFSBRUeQ72e9hIAAS3im6D2gwgePsUzgrdzpsPD9qtB4V/wAP7l35tXYXb4fOgEKcpXyiF/BNI18h7tRXlzbzIuoJGXNkDwxEhJkeUzr5iiy/4e5+7PyFNx32h+7/ACiiwIz+26hyyXAWUxkkEEIO0YAAde6CSdIGg6ieauGIL966C3ejMIzDM2pMfqkAxHT31pmF+2T1b8q8+KfZH75/iqjLGS8OwGGv3ALlwJL6jK5zCGGTuSZljtRjjXKWCuPkwjojgFShe6SX0yyHHdA1Hvqy2vtB9/8AOj+O/wAUf+X+Wh60Qy9MH2eG4gh0ZVt2yCYIIvWmgk6dTUPDY53SxaU5AiOCFKnMQ4uTIMkQ+xPTStW4v/4j1X+ShfDvbX/m/hFGwFawPAOxQvce27kMwUhsi90akhgSYEdN6lcpY27el3tJaTuhSubXUnZm2GmvmavF/b3f0r0seylBsIa5TuB1YjpC/AUV4lhhctXEOzKR6ab+6h3K3sv978qM3vZPoflRSpEb2ZBytjra2SM4Mle8ZEi2wk67bVVbfBLlvFXbqlXt5rl0lXtiASXgAv3iAdYHSr9wv7H3N8mpvCtm+9+TVVa0FlD4xzhYy3kUtmY2YJAAbsgQxnNsemkyBtUj9HXD7F58TcvWxdyWnuCSZBAVhBBHjRrEdP8AfU1ZeUv+N+6b5CjKOgxZm2Hs2nYkkwJKyNdsskAGOg8gD1k0SwiDszLDaQNRJi33dttJJjw1q1YT7Q/d/OpNv2R6N8kosqVriDvmtiyQjHMbga53g8kDs1AHdIInNr+cfH4e7dtOl3FW7hXtO8BdYqoABH2cCCdT5irPxb7U+g/iNRrf2mL9D/8AuWiVYNxGMsdmqs5JKm3mFq4BHZugC9wT33On+b3UX7Jf2bn/ALdyiw9i399v5aMVKCj/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20669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descr="https://encrypted-tbn2.gstatic.com/images?q=tbn:ANd9GcTzMexvOrfJZ_zCNe_tCWEfaIENqgusyQdlcOyGICdmnzY78Uot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752" y="3234506"/>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7" descr="data:image/jpeg;base64,/9j/4AAQSkZJRgABAQAAAQABAAD/2wCEAAkGBxQTEhUUEhQWFhUXGBkaGBgYGBwXGBgYGBgXFhgXFBYYHCggGBolHBgUITEiJSkrLi4uFx8zODMsNygtLisBCgoKDg0OGhAQGiwcHBwsLCwsLCwsLCwsLCwsLCwsLCwsLCwsLCwsLCwsLCwsNywsLCw3LDcsLCsrLCsrKysrN//AABEIAMIBAwMBIgACEQEDEQH/xAAbAAABBQEBAAAAAAAAAAAAAAAFAAIDBAYBB//EAE4QAAEDAgMEBgYGBgcGBgMAAAECAxEAIQQSMQUGQVETImFxgZEHMqGxwdEUI0JSkvAVJGJyguEWMzRDU7LxF0RVosLSJXN0k5TiVGOD/8QAGQEBAQEBAQEAAAAAAAAAAAAAAAECAwQF/8QAJxEBAQACAQQBBAIDAQAAAAAAAAECESEDEjFBEwQiUWEyQiOBkRT/2gAMAwEAAhEDEQA/AALySLceVRocibfmKlzSb9vnUbqiDMDvrwSrpLhnJN72tfSoHCFOZeB409LhsYqUAcRE02vlC01Coie3SatPqENzwCvYU02Mthf4V1xYOU9ivhXTGzVSw1xwcRz8e6mpaQr1SQY076nDgi9RFkEzpWJmulR5JHaBbuiokupSNO/hrV9KNRpNRnDybxU7ozcdqragrS1TrdEc64vACSRM1wYMkm/KKWw7TbapsffUzaAReO+pEYODNNOHIPzpuGjSyD2Uslo9nOpSyRxpyWze09wmrz6NRA0yTxinMoAOunDnyqwGjxSfI/Kmrw/YryNOSSG9U24Gp2MC4ow22penqpJ91G9yGE/SQSkGEKMKTImw0PjXruCKSkZQB2AR7K64Ybhp5Dh9zcY5boCkHiohMDuN6Ip9FrpEl1APKCY8RrXqoUKdNb+KGnlI9Gb4EdK2fMUz/ZziJ1QR316Dtfa3R9URPbHHsNBntquFSBnjMFGBqMsAgmYN5NX4oaZcbhYhPWBbBBt1xrW/wOOCEgLIzWsDNzyigTzkXUSbgX7SB8aZjFBLS1fdQo8rAE684rpMJLwjUr2kAf6t09oQakRjwRZDg70EfCvCFb+snQu3IP8AaFm03i9rUv6dNRZTw5RiFz4zrxrfam3o+9m23G3GwWllK1hIVKQAokwIMmbTXmCBmUpRABUpRPYSTMVr9ydvDE4cBxzpHUO+sq5iJRlUdcokVmHW4Woclq/zKrv0pPbl1OKLbStg2+wf91BBp+eNHscr9VbHCB7zVRwt5TBTofODS3UvB275DOhHKlV5ISONKvn8u6gE1IpsEfns0pqXPZXcwPMgeFeLboaG7EA3tXMhv+fGpbQI7aahRj5H31m5VPbqUmII7jTFpnKI0n4VLm74qIjrgg8D8K69P2ZOtoj+dSmKY4Vdh8aQanX4HWschyI0HypyRV/BbtvuGUNK7zYR48KPYXcF4+urKeyCI8xetzpZX0m4yuUcRfupR2Vtm/R0qIL5/CPnXf6Aki7yvwCPOa1/58zujEqTatfsTdgrShTb6ULUJIWyl0RwAkjhUzfo+I1xE/wD3zR/ZWyDh0pCnc2WY6scTaJ1Fd+h07jd1m2XhCzuzik/70x/8RI/66sfojHAWxjM/wDpRHl0lLae9zTR0ns0P8vGreD2s8tCV/RlwQCOsnTz5Xr1eGNRT/RuPt+tMH/+Ef8AWar4nDY1u68Sz/7Sj7AaPnFqIu04PL3g1ht9sXimvrOhSWweuVKuJMCEJMkdtJlf0agFtDe3FMvONZgspIhQGUEFMyE3y+fCoRvljSfXI7RH/bQV5alPvZ9QoCJ4BIjW+lSqHwrr2T2zMr6aLY+8DpcKnkrfAHqZwi5IGbPI05dtaZreQgQME+eOUYhKjx/btofMV5Nt9twpT0cTJ15R2UBCn/8A9fkeffWLgvc9hxWMY2kh9CG1NOsRJV11JUswFNlKiDHRrBHaL1bhKMRhkDQNueMZL+MGvON0Me+wtQIBDobTlTP3wMyu4FZ8a3reNQ7i2ghSVBLboOUgweRjSueXDt06JbXchsqSJgpMc8qwT7KGr2kXW3QQB9Wqw7iNeNGnUTII191V/wBHtlBbiEqGQ5bGD2+JrXth5c9gkDVKY7hVJxhB0CTroAeB5eFeon0c4G13xEx9cdO2o1+jbAEzL/f03zFdfkmuY5dl2wSMacMVqby50oChpbqASR2Eia7gMQXW0uL9ZfWPASozat4dhM4MAtT1zC1OnMrgAkG0DsrE47FpStV/tKsB2nhTpWbpnOBrFp/VG+4f5jQJwwlR5An2GjOMxH6ihQBIgEc/XNZw4skhGUdbq3N4427q13SY1nV2E/pP9pXtpUTTu6TcExwpV4u6PQJKHMDy99JKeFq6oHlqa6cPoQa+frh024UDkOynBpPAfntpdCdCR+edRoSQSNBesh3RfkWphblYA7fOpCDF72/M1Z2VsR/Er+pQVBIuokBPZ1jbyrr0pvcZyVlti41q1s/FKbUeiabVABKijMUzBgHyom/uPjbnox3BafnWq3M2e5hGlJdQoKUskwMwiABcd1er6aTC7yjn1JcuJWZZ34xCeDUd0aVKfSC9xDXkfnXo42i1F0qB/wDLV/211rHsq9UH/wBtXyr23qY3+rnOnlPby9HpJcUYhqwB1Ot5EE1P/T9y3UaP8R89a9SQEH7H/J8xTV4Fo6tIPegH4VPkwnpezL8vMlekN4jKGkX0yqMmheJ3mdfkA5VAkGD/AJlVvNu47BYdQC0YdBNrpSSewADtFYfbjrSlhbOXKpIMIASJuLpHqnsrUyxy9M2ZTnYUpsm6iSY15R7xVA7cCTl/WOqdUYlaRYRZIMc7aUQLlyPzxrI47Z5U4pXSrEk2EfKtWSwl1eR9redSZ6+LSI6uXFLJBggFUqGbh5dtaTdbb3Th5tbjqj1CgPq6RcXLnXk9WQgxzrzdGyVm4dVHaAZo1s/Y62HWiHT1sipAAsVoBBHhXLKajpMtjO0W4xT9tVg+aE0m0Akcb6UKwW1lvuuqcAzA6gQLdXThYCr6nhau3mOPipNsLaRkDhyBWZMhJVFhcgXtfzoK9icMHAnplZSQCvolAgX62WdPGtxujtdlha+mcSnMAE5ryQeHn7a0y97cECQX2gRqDY+Nq5W9vDpMZeXmrDiXnW28IrpEoAzOxklOZJzFJMmDaKJbgbBdw+IX0uWVAqSUmZGk6WNbTHbSZxDKiwtKwCLoMXAsJF+flQTC7UaStS1rAy9W5FjZRGt7Eac65Z8uuE00jljHYKF7wBSsO6lskLKFBMGDPMGRes/tb0g4ZqyT0h7DHnqfZWZc9IKnlFICEIgk5jGYATlkg61pFVGy8clMI6Yqn1luE3ngnNHvqfDbF2kYUsYhQPEO5RPAA5vCIro22uM5aYI9b+vbkfasMsz2VK16SyUoZ6BsJ5lZgGcwVAQIuOFTY0G2cS9g9lN9JmDoXk6ysywFLURJ4kAp5V5Ri9pYgR0huCNRcyNSeMgmtNt7ez6W30a0hISVKkLJzOfZUZuNDE86zLDyHIU8lagDGVFiZEi/KaS2Go3LuMUdioWTKoE+D5EdlrVn9y8V0mKQ25BAGaSJXKYMZjoNfOtAWs2xUJSkklNk8Y+kAkd9V92cMhAbPQKLwEFQMkzyAPKnPhPFbvpWv8LzWflSocA5/hqHiBSp2xoHOI+GntqMrg2B/lSy+8V3L56e2vka1w6U5GKBmRXEqkcaLJ3Oxh0ZJ5wU/wDdThunjB/u6/NPzrfx5+oSrm5+76MUslxcJTYpGqtDrwEGvV8DhENICG0hKRoB+daxW42ynmUO9IytJKhEwCRABi/MDyraYMniDHbwr3dLHWPLFTxXMg/IqSlFdUQfR08RNPSgDQeypKYtwDiKmgiYoJt/bQbSQgys2HZ31S23tlIVlK0p5BSo8SONAtovyltVpUFacQMsX5XqwUsXgE4hlwhLZxKLhxU50TlKBEQUqhc1ncfgeiWUSDZJnmcozHxMmimA2ylGLcaUP6xhCion1chVEjjJt5U3ecQ6k80D4j4V16d505ZY8BuGZBJJF5F+WvxoHisK+FEpw7kSTPRFU66XvNFC4dBN632z96cKG0jp0ylICvWtAvwgVrK2GM7vLyVlt/RWGfg8miPYTetDg9k4l1Ta3G1stpAEqgKVBBCUDgZAkkWmt4d9sDcfS2Z09ca8pqTbxzNk63kQY05GudybmLyLZGAWyp1LiUhWbUGZkTr4g+NEB2VR3j2mW33AAZKzwmSEoBHfHPlQZW0nZuYHMqjwIAnlW+7TFx5aHF7MU+MqHejjW6gVTaJCTGhqFjcB1KC4HGi2JJJzcJnq5ZMUJ2XtMozq6ZpWnrKUm4k9XXMfLhV7Cekh0JS2EtpTOpJUbm8zrqeFc7ba3JqNTsvDfRsDjClbZgBX1YVAMFA1A7eJryvFqdzAukgLIUEzaFKk/GtLj98FKPQZm1NZgSUgozJsSkpPC5tWZTiArOkgLiQnkdRI8wfCpeVnDmFYBeUGhmAmPbV/YOwTiFuozZckHNEm/DlpFU9j4Z5KiQgiRqa32wluhtDSW5KUgHLrItKv51YewMbhEaPm/wCzTf6BK4PH8NbdK49cjtSnrHxPqip2tphMFLae9XWPloKGmQ2f6N1rJhSlg6gJgd80Zwu4DTPruJTPCSo+Qow/td1zVUDkLDyqsFUF9bDaGUoT9YgAwFdWetxjtnyqiVr0TCQbQkRbvNXSv6pPcqPxVVSqiKwwp4k+dKrNco0AqUeAtI4dtGN2sO2FlbxCcsZUki6uZ5wIoIp6xg6j8waIbijpsalCwFoSCpQN7BMAHmJr53003n9ybterYHbGGCRD7ckCTIudYNXBtzD8cQ3+IVTRu1g1/wByEn9kkD2Gnp3Kwg/uz+NXzr6c+P3tj71pO38Mf94a5euKm/T+Gt9e1+MfOhp3Hwf+Gfxq+dcVuLgiI6M6z66vnWv8X7PvFBt3Df47X4x86X6dw3+O1+MfOha9xsGf7tX41e29R/0BwkQEuAf+Yr41NdL81N5/gYO2mIs83+MfOsgdtYdK0FzEhCLhRChxFr3tINx2URxW5uDQnrhwjgOkN/KsZvfszDYZCHWWBCVQpKypQUFghMzyVB8KmsPSzv8AYrtnZuBxKHHcHkdxAE9Kl0yg6pC0lVwq40OtR4lgobZBiUtHNHMFMx7KyXo/2khrEOhRA6ZvKAkWzBQUJ+6LHzrXbWxAJSmb5L30BKYnloe+seLpucsPiTK0rI1SpPfBV5nW/Cptq7xB3GnD5IKBlzA6wMxMcLmnYthx3ENsNWCPrFH7OWwUEmOqoxAJESKp4ndws4xT/SA5gTlg2KoEZib6a1vH+XDOXE5XMtAsdszCOE9Ji1T90vNAC/CUWI86L4zGJRdR5wBr5cKE4hxQ6y8BgI+8oLTM6FXW4++t9Ws9OJNlbpYZxaUNOlxRPVSMSxJjrQBE8JtXqf6SHQOKJCVtoJyg5r5VQcwtwN+ysduYttE4hxjA4dIQoNuNqObOeoZKiQBrPfTsbtBljDOtodadcdhBShwrISQUrUOUBRNcK6vMdvYxbilOOZc68hlJMQU8ORI1oZh1GeJ9tWMWvM2Z1GQDuANLZjZNgkmSCY5Aib901fKDO727JxDPSJdUi5EC+kdookNyFjR9Xl/9qL7DcbZb6NtK8uYnrEEyeUa0ebMCXIQD96So/uoFz41VYtvcI5syniefV/nR3Zu4iE9cQkfeVYeEm57BRv8AS6E/1aL/AHlwVeCfVT7aiVj1LMqMnmTeoadTsthuwlw8yMqPBIgnz8K482pQgq6o0SAEpHgNfGupfrv0gVREnB0/oQKkDprq1gCVGABJPACkm7qJbqbRhuuho86Ht7ZKyoMsqWEJKlEqjqjjAHsn5Ve2Lthh0KCkrzi4TmhMc8wMkA13v03UxndZxPLnOrheNr5R9Unx95qshm1W5lsGI1MTMXPHjVfPNcHTRhRSo/h9kIyjOohUX/MUqK8u7eE9w8vbRjdYqaxSHEj1ikQnq5hMDwvUSG80BKcxOg/00o1uphj9MaSopkEkpBkpypJ60aEn3V4vo7blvXDl1PHD05t8pIzBQtoRyHMCKKDaLQHWcQD2qAPkYrOv7Z6JQS9mdDwHRtIbkhKbLKlE3BJEd9QY7ejDkJLmGfVFx1Em45Qq/tr2TG3l0lmmnVthiJ6dqOfSJ+dQ/p/DW+uRfS+vdWKV6Q9n6nDPfd/qATa2Wab/AE52ZP8AZHeycNx/lFNK3bO2sOqYebtwzgHyJqyjGNkSFoI5hQPxrzpv0hbLj+zuR/6ckTHPnbSnD0g7KGrCwRx+jR2HhU0J9896UMwTmVJIARB0EnrHqjx51gN6doDFhtoFxKXFgrRnzzlKcpSqP3tOQr0Jrf3Avno2VQ8sBDfStqCCrrBANtJUR41hNubFVh1iFA/WrIAEBKYQSm/aFRyreGvbOV4BcLsFGHxiejKiAQAVHTMlSVcpia1u2totNFourylxlMA346+32VR3ixyPqnVdQN5c/H1VTmA42k1lfSA8txeGhJCQ0kCxJ4E5zGWbgwDpE3rPC416vgUTglAyOsrTXgdawG+G2A2oRYhCDcXgxAAPHtNa7BYgoYxSp9ROaO5sme75V4hvFiy6845Niq3gBTG2XZZLE7mKccJSiVZjpGpFzebx7eQpz2Ex6k5FdKUfdz9WxsImKv7BZUrEt9GiQggqggQIyyZ7zW+LFW3fkk08vGAx3R9Hld6P7mbq6z6sxrem4PYGJn+qUAQRMi3tr1htmr2D2apfqjS5JMJHao8BWVebbL3XcRJUCZ4ECO/WtPhN21gBSwG0xYm5V+6gGT36Vq1PNtD6oZ1/4hHVTzDaTqe00PdcKiVEkk8Txq7TQYUFAhlGU/fMFfgdE+HnVcYNfGSeZMnxNGa6BTZoLbwh5VInDqHCiINNJqimWjyp6Wjyq0BVnC4VS1BKLnjyHaabVQKTyqpvRg3G8OCpOULWBzIFyJ5XAtWxcS1hhbru9oIjwmw99Z/aSunBDlwREaRxGXle9b6PU7epK59THux0H7l7QQht7K31kILilE+tlnKkD7KYk95rP4VwHFILSShJWISTMAnrCRYiCr2USw+Ecw3SAZVJeT0YJmRm4xBuKs7H2P0PWUQpeltADrE6kzEmvp5dfpzusvn08WPSztxl9DaD1BHb76jwSZWidCpPvFTT1R41Bfh+SK+Rvb6EENr4lfTL1F+fYKVSfpFButEq4nnSqK86fxeIdtm6JB+wyOjTroVi6h75rSejvCBrEk2H1ajOk6C5VcmTrWdxT5KpDYS2kGVaqWZ6uWfVv8Ks7GUvEl4NqDPRNqUDkDpXOg65hNzwBi1Y6WOUvhjKNBt/e9Qd+pTGRAbuZ0Vr1bpmom9+lBpSFNgyTBFssmY7tayG2UYlBUW1JX11g2AV9WtSQoqB6xMToNaBZcUo3UJN7kV3m9RbpsXd6cV9laAMxV6gmSTrGuvsqidtYkKnpRMqMESAVkKUQDpce01nFMYrTMnzFMaZxKbgIvqTFXVZ3GqXt7EnRTY6wXISdQvPEZoieyYMTXcBt/EtGcyHIU4uF5lXciftaCLcr86ya28SbHL7KTOExKiEhCVE8JAniYvTR/tpn9tOLU0FBtKW3W3OqCFdQyQFKJ1+XIR6DtLAI2qE5HFMhS1LBAlQgQU6xyNeQObJfbWjpGOjzG0qkHyM8a3O723nsDhg+pLbrYUUpRmKFAlItmCVCOXjWb+lnPlosP6O0tLC1PlwIg5SgQrUcSa5jCkIQAkJGVXVAAAuOA051e3b32bx/SJShTa0pCiknMIuOqoJHHsrIb6bdS0gpSZclSY0gEjzgXrnW8YvYvaqf0djOsIKSiLSTbMBxIIKR3zXlO1FtzYG6Un+IpTJ86YjGqgo6RWUdYJJsVa+BqTZuBD2aJSAR28I186sStVuS6lLjhJA6qY53Ude8Vrhik86yWzdnJRZIuTfmToO88IrVsYFLACnus7qlr7o0CnCOR+z50BnBsoCekeOVB9VI9Zf7v7PbUOL2rntZCOCE2Her7x7TQPEOLWoqWSSe7wAHAdlRwfyKujYsHQeNdDgNC0JP5FWUIP3vZTSrgUKap2q6kn73spoBGtNCwXKcDUKB2+yrOEwqnFpQi6if9SeQi/d30FvZeCU+4EJ71HgkcSa1z+yCwwotLuEkxABVxJMcYmJruymmGkFHSIt6/WAKlDx07KvOY9uxC0fiABB1GtQecvOlRkmSeJvPnUeaim2tldGc7d2lSQReDxQeUc6FFPbQNxKAcnWglYEEEAds8qvs7Km4WD3DMP+U0Lxeg/eFScaS7qVfxLHRkJKge0e7vqBQ7KSPVHjXArsFSKjNKpCe6lVATbOCP0dzKJIEgaaEE+yqPo7XlcxAVYlCQAdT10THgZrUbU2RmaUh10NE8AM6/FIsme00J3X3aTmcZdV0nSCygkpKYUgBQubi5rXT4ZzDnes3mMesuf41KVWc2bgXw4ScmTsgSOECK9DRh8bs9JbOBbfTNnC2XAQJCbJMiBzFZLeXGvOLCzgctgMrbTiQIJOnjXSZz/jGjAyZ0+Nc6CeExEx41SwO0HEn+zLy/cKXEyeBCot3cauO7SUoJ/V1AjWznHn1bVv5Y53CowweR0PCp9jAB9BWOqCe7QgT40PdxRFyyvzcqxs7eBTbiSjCqIFyleYgiL3IteD4VPkl8tdlnhqNs4QOICoOZKgAeEWzfChW0B/4asQD1hrw6ywSDzAFaHZW/8AinElDGBkqtKQokHtHRxzoa7u2ttlYf6rzwWUpKgUNWUsBMEiZBmOBiuV8tyaV/Q9gHumeWWlhJQEpUUkCZJ1Oto051i95n+kxLn7K3dTcgKt7K9F3GwysMVKffCgSkpAzGCAoKuoiJzJ4XyivNmF/rUx/eFUCPvBRBi2morFdJwM7D3NC0NuqWbicoHC+prTsbAAFj5D4U5rawiyYrSbIxQZb+lOJk6NIP2jxUewXoFhtiJwqQpd31CUJNw2D9pX7XED5UOXgSSSV5ibkk3J7aTm1lLUSqSSZJPGl9NnlQIYUiupw3ZTkYqambxJ5mgSMOONLoBy9tS9MrnURdM3g+FBxvCyalOE7aTcDhT1K4CwoIuhAt21ocJhfo7QhMvvCEgC6UmPbfz7qobGwZceQnVPrKniEwI8SQKvYtTmIeWttxCcpyplQSYEjqnvJPjTYgbQpAyuYQGPtKSuSSeJFML7XHDeZV8asKRjR6qiqOTgPsmoziMan1m1kfuhXtE1KHNYxQPUZAQRC2wFKSrtIOhjiKhxexwu7MpJv0S+qofuTZXvqM7YxJOUByf2RHuFSHA4tyCULMffUB5Zjais9tBkp9YEEKEg28+2pQmi+8zbv0cdOEEhaAFZgXACSCCeI01pj+yZJDKg5B0EBY/h+13imPlLNhmgHea4O6k6kpIBSQeRmeI01rt+fxpA0ilTpNKqKx8aJbrnNi0xFgJ4z159x9lUVIq/uetP00p+0hsKuNApYRIPn5VYlenLdgx3VEXDQneraJYw7riQFKSkkA6SL868V/2t4uxDbHkdeetQj3/PSz14C16YMeowG2lHkEknwA1oux6RtoZCt1OHaiLOZ0mDxgSfOivZc35gV2e7yFeLO+mRSB6qXD+yktoP8SlE+QqBPppxP/4zP4le8caD2xxXv/PdXlfpZxCUBKlpC05kkpkiYmZIFrRpWj3D3nXjmVuLaS2UkCElRmc4vP7tZ30obKViEpSkgdbUzwAURaqPItp49Di8zSOiTAlIUVAm8mSZvbyojsJoLWpUExYEns6xA7bVbb3BcJu6nyNaXDbv5RGYcOHhURJu/s/pnko+zMqOkJFyfOie2ceHHIRZCOqgfsjj40Xwuyfo+DUZ+sxEpFtG9CB7fxUFVs7tH5/0FFVEmrDZ5U9ODjjTxhO2gaB51YQmuJw/dT8lBOhBA4VAhBKqdmNOaWUmRxoLLfIU5TRIuajViDTc6udBoN3UFDT7s6JhPgCffFBsPgk5AVMvG3rJ9U90pNGsGP8Aw548ZP8AmTQpt5ASB0uIBjQRlHYOtpQVforU3Q+PAfKquNxCGkkoU+FcBYeZnSigeSf94e8R/wDahG34KR9Ypd4uCNeJ5xWb42GMbaey3cWkWsFT7O2oXNoqVcrJ1iZUSO6bXmqzBixE9t9e/wCFS4fA9K4lsKCSoxppAUrnOgPmK83y6004/tDMiOqRIM5YPAxIVbkRUqt41TZDf4AL66zQvGsht1bYObKogHmBbw0qFRmYIrjl1s5WbWgc2mp/KpZuDA7oke+pE7cYUDKFBQH2SIkdiiYoRsww2DP2vgB8KGKevb7xHtreXWymEspWkVtZnmryHypVnQn8xSp8+Q1+GYK1ZUySeAHnatbsfAJQ4lKSMwQq+VQJugmQTpppzoLsdkJTmXllUG/RqgcLLNjVrYm1ErxKm0gFQbVkACUlahBIzJ6umXjwr27D95cW+6OjZw7WLaWkhRTiEtkXEWPYDpXn726QtOyVp55ca1YaSq9rg1qN2cO6062FKQEiESlQJB4hSSNCREiqe9OwGsziTiWWyQsJS4qwS4IAUm8xqDVlS0KTshWTInZ7qE8msZh08OJBknmZqkvc5JmdnYozr+usmf8AmoUn0eJ4bTwfmqnD0eDT9J4T8SvlQEf6EN/8Nxf/AMxj51K1uOj/AIXjD3Ytn4GhP+zo/wDEsJx+0r5VdwPo7WopQnaWHMkSEKUVHnlHM1RuN1W14VJZTgHWEGCVPYhkiRMC17yrzq1vMCA3JBzFShlMgiAJnidPKhm+qVqcypAWhCI60dXMNIgzpM8Ki3pxHQow6SesEBMaxCQCB2T7jUVGKmwzOdaUjVSgkeJjTuoCnaRItRndTElWKa7CSfAE0Gh3qeHTZB6raQkeRPxFAzVba+1CXnT+0flVQY00BMprgN6pDFU5OJoL4ps1X+kXppfoJ1qrgVUHS11Lk0FlKqlqoHKfnoNdsrrYB9PLN8FfCsqo28/LhWk3MVmD7Zi4SfYpJ99ZZxcWIMi3lQORXH0yCOw1Fnp2a1ZsAV5R5/6zVLGqcP8AV5lLMRlBm6gFR/DI7pq6+2lCymIBuLXv31Y2If1hrvI/5Tyrw3HtzXYYvDqaBSUwofZJuLmAT2fKoW9e3utRreD+0ukj7XwB8b0NcQTYAac7X42rjnPuqXldwsZP4vgKqvJAJNjc+F6lwqupfUKE27BVTGAlREx1j766ZyfHEyqBalz1YilU6G1RSrMnA9c3m2l0LC1faIKU/vEQD8a8xwm2/obycTAX0eYFBOUqChBM6WtPeK1vpBelaG/ujMe9WnsHtrzLevCBTJNypNxHHQGR3CvpxWo/2qYAnMcG6lczmSpHrc9aAb5bybMx6y8pGKQ7lA6vR5TBkZpFvPhXnRF7zTa1tNNNszZmEfcS02MQFK5lqIFySYtaj7fo/bNh0pPHrN9nZ3156hwgyCQey3tp4xa/vq/EfnUGl23sLDYVSUujESpOYQWjaSL+VbD0e7FwaOixqRiFqGbKlXRhIIKkTa/PjXkzjqlaknvJPvp6MSoAAKIjhJ79O+g9gxvpD2apalKYfWsnraDS0etpQTae8Ccc907aShKUJbCFEZrFSs0C0XjwrzbNWm3Yw8JKpPWMR2DjQaRk1ptyD+tJ/dV7qzDae2tRuMn9aT+6v3UUMxp+sX+8r/MajHZVnHsEOufvq99RttmrsJANSNn21xts8RT0N3psPnvps1KEVzoTTYYFV1Cqf0dcyxUD0qqRCqYE10JoDO7WL6PEJmyVyk+OnhMUt58F0eIXwCpWP4pkDxBoVFq1m1E/SsIl4eu36/s6T2Qf9aDHqFORanFNMilAvaLyysAMqKRquRbuEyRXdn4hAcSvSDfh2UWCaEY/ZuVX2o1BkWNeXr4e1iTab4U4pQkyrWbWFUFOGLgwO3X+VSqYAg/nQcqUkW8D515csu7lTmFdQnTrD3TVfENCTBuZ9ovVttMoV+9/KoMQoBZ0/POpnb8cTKo21ECMx86VIODkKVal4ZbPbznSPuL1lVu5Nh7qGO4VJ4CrLir1zhX01CXdjtHVtPiKj/o6wdWm/wAI+VGctKKAGrd5j/Bb/CPlTm93MPwYR+EfKjjTYUesrKOcT7BWo3VwCErUoOoX1YgWNyJseNB56rd3D/4KPwj5U3+jrH+Ejyrb7cwCOkWtTzacxnKAVKA0FhppQMi/5FAIRsBgf3SB4VZa2e2LBCR3CrsV2KCAYVP3R5Ud3PQlOLbsLhQ05ihIojsV7I+2rkpPtMH2UEe2MMA84P2z75+NUi0K0W+TGXEkxZSUq8bg/wCWgGWgi6OkEXpxFKLWNBwiu5akGlNXFBEEc64oU+mmgSU05Nciu0Dwqj26WPCXC0r1HLfxRA8/V8qz9SoJ10i9uYuI8aC3tvZ/QvKR9k3T2g6R7aH5K2OLH0vCheWXW9QNTFiPFMEdprIqA7qCKosS0Sk8bf6d9TVwRWbz5WAhBOk8ZB11/nUKkqEjKZ/I18D5UVxjMXSLH1hyP3hz/lVRKrWPx7PKvn9TDsortvZUEKsVERxkXv7qqOCVE66aCrGIbsTl8h26Ei0UNXiriNdLVzyt12xjJbBFKqC8WAbm9Kusx4Ru3NaVKlX0W3KaqlSoEa7NKlQc4V3hSpUHDSRXKVA5NSM6ilSoNZv767X7p99ZNfGlSoIuNdGldpUCFPFKlQMNcrlKgcaStaVKgas3qZB1pUqDR7iH61f7v/VQbaaQHnYt9YqlSrIpLphrlKgStaEM/wBaocINqVKvL9V/FXF2MDSTbhrVJKBnTYeuK7Srx/2YqQtJ5DypUqVemK//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7765" y="378904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descr="https://encrypted-tbn2.gstatic.com/images?q=tbn:ANd9GcR7AUXgTwn6cyhi1itTDdauakAGy99Rji54jIpFEsBEmvzGv_B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539232"/>
            <a:ext cx="258127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9089" y="201608"/>
            <a:ext cx="7772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400" b="1" i="0" u="none" strike="noStrike" kern="1200" cap="none" spc="0" normalizeH="0" baseline="0" noProof="0" dirty="0">
                <a:ln>
                  <a:noFill/>
                </a:ln>
                <a:effectLst/>
                <a:uLnTx/>
                <a:uFillTx/>
                <a:latin typeface="+mj-lt"/>
                <a:ea typeface="+mj-ea"/>
                <a:cs typeface="+mj-cs"/>
              </a:rPr>
              <a:t>Aplicaciones</a:t>
            </a:r>
            <a:endParaRPr kumimoji="0" lang="es-ES" sz="4400" b="1" i="0" u="none" strike="noStrike" kern="1200" cap="none" spc="0" normalizeH="0" baseline="0" noProof="0" dirty="0">
              <a:ln>
                <a:noFill/>
              </a:ln>
              <a:effectLst/>
              <a:uLnTx/>
              <a:uFillTx/>
              <a:latin typeface="+mj-lt"/>
              <a:ea typeface="+mj-ea"/>
              <a:cs typeface="+mj-cs"/>
            </a:endParaRPr>
          </a:p>
        </p:txBody>
      </p:sp>
      <p:sp>
        <p:nvSpPr>
          <p:cNvPr id="3" name="Rectangle 3"/>
          <p:cNvSpPr txBox="1">
            <a:spLocks noChangeArrowheads="1"/>
          </p:cNvSpPr>
          <p:nvPr/>
        </p:nvSpPr>
        <p:spPr>
          <a:xfrm>
            <a:off x="685800" y="1122902"/>
            <a:ext cx="7772400" cy="4392265"/>
          </a:xfrm>
          <a:prstGeom prst="rect">
            <a:avLst/>
          </a:prstGeom>
        </p:spPr>
        <p:txBody>
          <a:bodyPr/>
          <a:lstStyle/>
          <a:p>
            <a:endParaRPr lang="es-CO" dirty="0"/>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chemeClr val="accent2">
                    <a:lumMod val="75000"/>
                  </a:schemeClr>
                </a:solidFill>
                <a:effectLst/>
                <a:uLnTx/>
                <a:uFillTx/>
              </a:rPr>
              <a:t>Telecomunicaciones</a:t>
            </a:r>
          </a:p>
          <a:p>
            <a:pPr marR="0" lvl="1" algn="l" defTabSz="914400" rtl="0" eaLnBrk="1" fontAlgn="auto" latinLnBrk="0" hangingPunct="1">
              <a:lnSpc>
                <a:spcPct val="90000"/>
              </a:lnSpc>
              <a:spcBef>
                <a:spcPct val="20000"/>
              </a:spcBef>
              <a:spcAft>
                <a:spcPts val="0"/>
              </a:spcAft>
              <a:buClrTx/>
              <a:buSzTx/>
              <a:tabLst/>
              <a:defRPr/>
            </a:pPr>
            <a:r>
              <a:rPr kumimoji="0" lang="es-ES_tradnl" b="0" i="0" u="none" strike="noStrike" kern="1200" cap="none" spc="0" normalizeH="0" baseline="0" noProof="0" dirty="0">
                <a:ln>
                  <a:noFill/>
                </a:ln>
                <a:effectLst/>
                <a:uLnTx/>
                <a:uFillTx/>
              </a:rPr>
              <a:t>Rutas de llamadas</a:t>
            </a:r>
          </a:p>
          <a:p>
            <a:pPr marR="0" lvl="1" algn="l" defTabSz="914400" rtl="0" eaLnBrk="1" fontAlgn="auto" latinLnBrk="0" hangingPunct="1">
              <a:lnSpc>
                <a:spcPct val="90000"/>
              </a:lnSpc>
              <a:spcBef>
                <a:spcPct val="20000"/>
              </a:spcBef>
              <a:spcAft>
                <a:spcPts val="0"/>
              </a:spcAft>
              <a:buClrTx/>
              <a:buSzTx/>
              <a:tabLst/>
              <a:defRPr/>
            </a:pPr>
            <a:r>
              <a:rPr kumimoji="0" lang="es-ES_tradnl" b="0" i="0" u="none" strike="noStrike" kern="1200" cap="none" spc="0" normalizeH="0" baseline="0" noProof="0" dirty="0">
                <a:ln>
                  <a:noFill/>
                </a:ln>
                <a:effectLst/>
                <a:uLnTx/>
                <a:uFillTx/>
              </a:rPr>
              <a:t>Asignación de caminos</a:t>
            </a:r>
          </a:p>
          <a:p>
            <a:pPr marR="0" lvl="1" algn="l" defTabSz="914400" rtl="0" eaLnBrk="1" fontAlgn="auto" latinLnBrk="0" hangingPunct="1">
              <a:lnSpc>
                <a:spcPct val="90000"/>
              </a:lnSpc>
              <a:spcBef>
                <a:spcPct val="20000"/>
              </a:spcBef>
              <a:spcAft>
                <a:spcPts val="0"/>
              </a:spcAft>
              <a:buClrTx/>
              <a:buSzTx/>
              <a:tabLst/>
              <a:defRPr/>
            </a:pPr>
            <a:r>
              <a:rPr kumimoji="0" lang="es-ES_tradnl" b="0" i="0" u="none" strike="noStrike" kern="1200" cap="none" spc="0" normalizeH="0" baseline="0" noProof="0" dirty="0">
                <a:ln>
                  <a:noFill/>
                </a:ln>
                <a:effectLst/>
                <a:uLnTx/>
                <a:uFillTx/>
              </a:rPr>
              <a:t>Diseño de redes para servicios</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s-ES_tradnl"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rgbClr val="953735"/>
                </a:solidFill>
                <a:effectLst/>
                <a:uLnTx/>
                <a:uFillTx/>
              </a:rPr>
              <a:t>Electrónica</a:t>
            </a:r>
          </a:p>
          <a:p>
            <a:pPr marR="0" lvl="0" algn="l" defTabSz="914400" rtl="0" eaLnBrk="1" fontAlgn="auto" latinLnBrk="0" hangingPunct="1">
              <a:lnSpc>
                <a:spcPct val="90000"/>
              </a:lnSpc>
              <a:spcBef>
                <a:spcPct val="20000"/>
              </a:spcBef>
              <a:spcAft>
                <a:spcPts val="0"/>
              </a:spcAft>
              <a:buClrTx/>
              <a:buSzTx/>
              <a:tabLst/>
              <a:defRPr/>
            </a:pPr>
            <a:r>
              <a:rPr lang="es-ES_tradnl" dirty="0"/>
              <a:t>            </a:t>
            </a:r>
            <a:r>
              <a:rPr lang="es-ES_tradnl" noProof="0" dirty="0"/>
              <a:t>Diseño de circuitos</a:t>
            </a:r>
          </a:p>
          <a:p>
            <a:pPr marR="0" lvl="0" algn="l" defTabSz="914400" rtl="0" eaLnBrk="1" fontAlgn="auto" latinLnBrk="0" hangingPunct="1">
              <a:lnSpc>
                <a:spcPct val="90000"/>
              </a:lnSpc>
              <a:spcBef>
                <a:spcPct val="20000"/>
              </a:spcBef>
              <a:spcAft>
                <a:spcPts val="0"/>
              </a:spcAft>
              <a:buClrTx/>
              <a:buSzTx/>
              <a:tabLst/>
              <a:defRPr/>
            </a:pPr>
            <a:r>
              <a:rPr kumimoji="0" lang="es-ES_tradnl" b="0" i="0" u="none" strike="noStrike" kern="1200" cap="none" spc="0" normalizeH="0" baseline="0" dirty="0">
                <a:ln>
                  <a:noFill/>
                </a:ln>
                <a:effectLst/>
                <a:uLnTx/>
                <a:uFillTx/>
              </a:rPr>
              <a:t>            Diseño</a:t>
            </a:r>
            <a:r>
              <a:rPr kumimoji="0" lang="es-ES_tradnl" b="0" i="0" u="none" strike="noStrike" kern="1200" cap="none" spc="0" normalizeH="0" dirty="0">
                <a:ln>
                  <a:noFill/>
                </a:ln>
                <a:effectLst/>
                <a:uLnTx/>
                <a:uFillTx/>
              </a:rPr>
              <a:t> de  conductores</a:t>
            </a:r>
          </a:p>
          <a:p>
            <a:pPr marR="0" lvl="0" algn="l" defTabSz="914400" rtl="0" eaLnBrk="1" fontAlgn="auto" latinLnBrk="0" hangingPunct="1">
              <a:lnSpc>
                <a:spcPct val="90000"/>
              </a:lnSpc>
              <a:spcBef>
                <a:spcPct val="20000"/>
              </a:spcBef>
              <a:spcAft>
                <a:spcPts val="0"/>
              </a:spcAft>
              <a:buClrTx/>
              <a:buSzTx/>
              <a:tabLst/>
              <a:defRPr/>
            </a:pPr>
            <a:endParaRPr lang="es-ES_tradnl" dirty="0"/>
          </a:p>
          <a:p>
            <a:pPr marR="0" lvl="0" algn="l" defTabSz="914400" rtl="0" eaLnBrk="1" fontAlgn="auto" latinLnBrk="0" hangingPunct="1">
              <a:lnSpc>
                <a:spcPct val="90000"/>
              </a:lnSpc>
              <a:spcBef>
                <a:spcPct val="20000"/>
              </a:spcBef>
              <a:spcAft>
                <a:spcPts val="0"/>
              </a:spcAft>
              <a:buClrTx/>
              <a:buSzTx/>
              <a:tabLst/>
              <a:defRPr/>
            </a:pPr>
            <a:endParaRPr kumimoji="0" lang="es-ES_tradnl" b="0" i="0" u="none" strike="noStrike" kern="1200" cap="none" spc="0" normalizeH="0" dirty="0">
              <a:ln>
                <a:noFill/>
              </a:ln>
              <a:effectLst/>
              <a:uLnTx/>
              <a:uFillTx/>
            </a:endParaRPr>
          </a:p>
          <a:p>
            <a:pPr marL="342900" lvl="0" indent="-342900">
              <a:lnSpc>
                <a:spcPct val="90000"/>
              </a:lnSpc>
              <a:spcBef>
                <a:spcPct val="20000"/>
              </a:spcBef>
              <a:buFont typeface="Arial" pitchFamily="34" charset="0"/>
              <a:buChar char="•"/>
              <a:defRPr/>
            </a:pPr>
            <a:r>
              <a:rPr lang="es-ES_tradnl" dirty="0">
                <a:solidFill>
                  <a:schemeClr val="accent2"/>
                </a:solidFill>
              </a:rPr>
              <a:t>Tecnología</a:t>
            </a:r>
          </a:p>
          <a:p>
            <a:pPr marL="742950" lvl="1" indent="-285750">
              <a:lnSpc>
                <a:spcPct val="90000"/>
              </a:lnSpc>
              <a:spcBef>
                <a:spcPct val="20000"/>
              </a:spcBef>
              <a:buFont typeface="Arial" pitchFamily="34" charset="0"/>
              <a:buChar char="–"/>
              <a:defRPr/>
            </a:pPr>
            <a:r>
              <a:rPr lang="es-ES_tradnl" dirty="0"/>
              <a:t>Distribución de energía eléctrica</a:t>
            </a:r>
          </a:p>
          <a:p>
            <a:pPr marL="742950" lvl="1" indent="-285750">
              <a:lnSpc>
                <a:spcPct val="90000"/>
              </a:lnSpc>
              <a:spcBef>
                <a:spcPct val="20000"/>
              </a:spcBef>
              <a:buFont typeface="Arial" pitchFamily="34" charset="0"/>
              <a:buChar char="–"/>
              <a:defRPr/>
            </a:pPr>
            <a:r>
              <a:rPr lang="es-ES_tradnl" dirty="0"/>
              <a:t>Diseño estructural de Ingeniería</a:t>
            </a:r>
          </a:p>
          <a:p>
            <a:pPr marL="742950" lvl="1" indent="-285750">
              <a:lnSpc>
                <a:spcPct val="90000"/>
              </a:lnSpc>
              <a:spcBef>
                <a:spcPct val="20000"/>
              </a:spcBef>
              <a:buFont typeface="Arial" pitchFamily="34" charset="0"/>
              <a:buChar char="–"/>
              <a:defRPr/>
            </a:pPr>
            <a:r>
              <a:rPr lang="es-ES_tradnl" dirty="0"/>
              <a:t>Explotación de crudo</a:t>
            </a:r>
          </a:p>
          <a:p>
            <a:pPr marR="0" lvl="0" algn="l" defTabSz="914400" rtl="0" eaLnBrk="1" fontAlgn="auto" latinLnBrk="0" hangingPunct="1">
              <a:lnSpc>
                <a:spcPct val="90000"/>
              </a:lnSpc>
              <a:spcBef>
                <a:spcPct val="20000"/>
              </a:spcBef>
              <a:spcAft>
                <a:spcPts val="0"/>
              </a:spcAft>
              <a:buClrTx/>
              <a:buSzTx/>
              <a:tabLst/>
              <a:defRPr/>
            </a:pPr>
            <a:endParaRPr kumimoji="0" lang="es-ES_tradnl" b="0" i="0" u="none" strike="noStrike" kern="1200" cap="none" spc="0" normalizeH="0" dirty="0">
              <a:ln>
                <a:noFill/>
              </a:ln>
              <a:effectLst/>
              <a:uLnTx/>
              <a:uFillTx/>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lang="es-ES_tradnl" baseline="0" noProof="0" dirty="0">
              <a:solidFill>
                <a:srgbClr val="953735"/>
              </a:solidFill>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s-ES_tradnl" b="0" i="0" u="none" strike="noStrike" kern="1200" cap="none" spc="0" normalizeH="0" baseline="0" noProof="0" dirty="0">
              <a:ln>
                <a:noFill/>
              </a:ln>
              <a:solidFill>
                <a:srgbClr val="953735"/>
              </a:solidFill>
              <a:effectLst/>
              <a:uLnTx/>
              <a:uFillTx/>
            </a:endParaRPr>
          </a:p>
        </p:txBody>
      </p:sp>
      <p:sp>
        <p:nvSpPr>
          <p:cNvPr id="6" name="Marcador de número de diapositiva 5"/>
          <p:cNvSpPr>
            <a:spLocks noGrp="1"/>
          </p:cNvSpPr>
          <p:nvPr>
            <p:ph type="sldNum" sz="quarter" idx="12"/>
          </p:nvPr>
        </p:nvSpPr>
        <p:spPr/>
        <p:txBody>
          <a:bodyPr/>
          <a:lstStyle/>
          <a:p>
            <a:fld id="{EAC161E7-A465-4073-8570-1D49EC9EA871}" type="slidenum">
              <a:rPr lang="es-ES" smtClean="0"/>
              <a:pPr/>
              <a:t>14</a:t>
            </a:fld>
            <a:endParaRPr lang="es-ES"/>
          </a:p>
        </p:txBody>
      </p:sp>
      <p:cxnSp>
        <p:nvCxnSpPr>
          <p:cNvPr id="7" name="Conector recto 6"/>
          <p:cNvCxnSpPr/>
          <p:nvPr/>
        </p:nvCxnSpPr>
        <p:spPr>
          <a:xfrm>
            <a:off x="683568" y="6309320"/>
            <a:ext cx="7920880" cy="0"/>
          </a:xfrm>
          <a:prstGeom prst="line">
            <a:avLst/>
          </a:prstGeom>
          <a:ln w="57150" cmpd="thinThick">
            <a:solidFill>
              <a:schemeClr val="tx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455D170-53B3-4EA4-971D-5CAE8928F04D}"/>
              </a:ext>
            </a:extLst>
          </p:cNvPr>
          <p:cNvSpPr/>
          <p:nvPr/>
        </p:nvSpPr>
        <p:spPr>
          <a:xfrm>
            <a:off x="4932040" y="2133417"/>
            <a:ext cx="3384376" cy="1505027"/>
          </a:xfrm>
          <a:prstGeom prst="rect">
            <a:avLst/>
          </a:prstGeom>
        </p:spPr>
        <p:txBody>
          <a:bodyPr wrap="square">
            <a:spAutoFit/>
          </a:bodyPr>
          <a:lstStyle/>
          <a:p>
            <a:pPr marL="342900" lvl="0" indent="-342900">
              <a:lnSpc>
                <a:spcPct val="90000"/>
              </a:lnSpc>
              <a:spcBef>
                <a:spcPct val="20000"/>
              </a:spcBef>
              <a:buFont typeface="Arial" pitchFamily="34" charset="0"/>
              <a:buChar char="•"/>
              <a:defRPr/>
            </a:pPr>
            <a:r>
              <a:rPr lang="es-ES_tradnl" dirty="0">
                <a:solidFill>
                  <a:schemeClr val="accent2"/>
                </a:solidFill>
              </a:rPr>
              <a:t>Diseño</a:t>
            </a:r>
          </a:p>
          <a:p>
            <a:pPr marL="742950" lvl="1" indent="-285750">
              <a:lnSpc>
                <a:spcPct val="90000"/>
              </a:lnSpc>
              <a:spcBef>
                <a:spcPct val="20000"/>
              </a:spcBef>
              <a:buFont typeface="Arial" pitchFamily="34" charset="0"/>
              <a:buChar char="–"/>
              <a:defRPr/>
            </a:pPr>
            <a:r>
              <a:rPr lang="es-ES_tradnl" dirty="0"/>
              <a:t>Diseño de turbinas</a:t>
            </a:r>
          </a:p>
          <a:p>
            <a:pPr marL="742950" lvl="1" indent="-285750">
              <a:lnSpc>
                <a:spcPct val="90000"/>
              </a:lnSpc>
              <a:spcBef>
                <a:spcPct val="20000"/>
              </a:spcBef>
              <a:buFont typeface="Arial" pitchFamily="34" charset="0"/>
              <a:buChar char="–"/>
              <a:defRPr/>
            </a:pPr>
            <a:r>
              <a:rPr lang="es-ES_tradnl" dirty="0"/>
              <a:t>Planificación del espacio en arquitectura</a:t>
            </a:r>
          </a:p>
          <a:p>
            <a:pPr marL="742950" lvl="1" indent="-285750">
              <a:lnSpc>
                <a:spcPct val="90000"/>
              </a:lnSpc>
              <a:spcBef>
                <a:spcPct val="20000"/>
              </a:spcBef>
              <a:buFont typeface="Arial" pitchFamily="34" charset="0"/>
              <a:buChar char="–"/>
              <a:defRPr/>
            </a:pPr>
            <a:r>
              <a:rPr lang="es-ES_tradnl" dirty="0"/>
              <a:t>Distribución en Planta</a:t>
            </a:r>
          </a:p>
        </p:txBody>
      </p:sp>
    </p:spTree>
    <p:extLst>
      <p:ext uri="{BB962C8B-B14F-4D97-AF65-F5344CB8AC3E}">
        <p14:creationId xmlns:p14="http://schemas.microsoft.com/office/powerpoint/2010/main" val="608535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85800" y="0"/>
            <a:ext cx="7772400" cy="1143000"/>
          </a:xfrm>
        </p:spPr>
        <p:txBody>
          <a:bodyPr/>
          <a:lstStyle/>
          <a:p>
            <a:r>
              <a:rPr lang="es-ES_tradnl" b="1" dirty="0"/>
              <a:t>Aplicaciones</a:t>
            </a:r>
            <a:endParaRPr lang="es-ES" b="1" dirty="0"/>
          </a:p>
        </p:txBody>
      </p:sp>
      <p:sp>
        <p:nvSpPr>
          <p:cNvPr id="5" name="Rectangle 3"/>
          <p:cNvSpPr txBox="1">
            <a:spLocks noChangeArrowheads="1"/>
          </p:cNvSpPr>
          <p:nvPr/>
        </p:nvSpPr>
        <p:spPr>
          <a:xfrm>
            <a:off x="659878" y="980728"/>
            <a:ext cx="3912122" cy="4897016"/>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chemeClr val="accent2"/>
                </a:solidFill>
                <a:effectLst/>
                <a:uLnTx/>
                <a:uFillTx/>
              </a:rPr>
              <a:t>Ingeniería</a:t>
            </a:r>
            <a:r>
              <a:rPr kumimoji="0" lang="es-ES_tradnl" b="0" i="0" u="none" strike="noStrike" kern="1200" cap="none" spc="0" normalizeH="0" noProof="0" dirty="0">
                <a:ln>
                  <a:noFill/>
                </a:ln>
                <a:solidFill>
                  <a:schemeClr val="accent2"/>
                </a:solidFill>
                <a:effectLst/>
                <a:uLnTx/>
                <a:uFillTx/>
              </a:rPr>
              <a:t> Industrial</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1" u="none" strike="noStrike" kern="1200" cap="none" spc="0" normalizeH="0" baseline="0" noProof="0" dirty="0" err="1">
                <a:ln>
                  <a:noFill/>
                </a:ln>
                <a:solidFill>
                  <a:schemeClr val="tx1"/>
                </a:solidFill>
                <a:effectLst/>
                <a:uLnTx/>
                <a:uFillTx/>
              </a:rPr>
              <a:t>Scheduling</a:t>
            </a:r>
            <a:endParaRPr kumimoji="0" lang="es-ES_tradnl" b="0" i="1" u="none" strike="noStrike" kern="1200" cap="none" spc="0" normalizeH="0" baseline="0" noProof="0" dirty="0">
              <a:ln>
                <a:noFill/>
              </a:ln>
              <a:solidFill>
                <a:schemeClr val="tx1"/>
              </a:solidFill>
              <a:effectLst/>
              <a:uLnTx/>
              <a:uFillTx/>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chemeClr val="tx1"/>
                </a:solidFill>
                <a:effectLst/>
                <a:uLnTx/>
                <a:uFillTx/>
              </a:rPr>
              <a:t>Planificación de fuerza laboral</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chemeClr val="tx1"/>
                </a:solidFill>
                <a:effectLst/>
                <a:uLnTx/>
                <a:uFillTx/>
              </a:rPr>
              <a:t>Horarios (escolares por ejemplo)</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lang="es-ES_tradnl" dirty="0"/>
              <a:t>Diseño de plantas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s-ES_tradnl" b="0" i="0" u="none" strike="noStrike" kern="1200" cap="none" spc="0" normalizeH="0" baseline="0" noProof="0" dirty="0">
                <a:ln>
                  <a:noFill/>
                </a:ln>
                <a:solidFill>
                  <a:schemeClr val="tx1"/>
                </a:solidFill>
                <a:effectLst/>
                <a:uLnTx/>
                <a:uFillTx/>
              </a:rPr>
              <a:t>Gestión de</a:t>
            </a:r>
            <a:r>
              <a:rPr kumimoji="0" lang="es-ES_tradnl" b="0" i="0" u="none" strike="noStrike" kern="1200" cap="none" spc="0" normalizeH="0" noProof="0" dirty="0">
                <a:ln>
                  <a:noFill/>
                </a:ln>
                <a:solidFill>
                  <a:schemeClr val="tx1"/>
                </a:solidFill>
                <a:effectLst/>
                <a:uLnTx/>
                <a:uFillTx/>
              </a:rPr>
              <a:t> </a:t>
            </a:r>
            <a:r>
              <a:rPr kumimoji="0" lang="es-ES_tradnl" b="0" i="0" u="none" strike="noStrike" kern="1200" cap="none" spc="0" normalizeH="0" baseline="0" noProof="0" dirty="0">
                <a:ln>
                  <a:noFill/>
                </a:ln>
                <a:solidFill>
                  <a:schemeClr val="tx1"/>
                </a:solidFill>
                <a:effectLst/>
                <a:uLnTx/>
                <a:uFillTx/>
              </a:rPr>
              <a:t>cadenas de suministro</a:t>
            </a:r>
          </a:p>
          <a:p>
            <a:pPr marL="742950" lvl="1" indent="-285750">
              <a:lnSpc>
                <a:spcPct val="90000"/>
              </a:lnSpc>
              <a:spcBef>
                <a:spcPct val="20000"/>
              </a:spcBef>
              <a:buFont typeface="Arial" pitchFamily="34" charset="0"/>
              <a:buChar char="–"/>
              <a:defRPr/>
            </a:pPr>
            <a:r>
              <a:rPr lang="es-ES_tradnl" dirty="0"/>
              <a:t>Planificación de inventarios</a:t>
            </a:r>
            <a:endParaRPr kumimoji="0" lang="es-ES_tradnl" b="0" i="0" u="none" strike="noStrike" kern="1200" cap="none" spc="0" normalizeH="0" baseline="0" noProof="0" dirty="0">
              <a:ln>
                <a:noFill/>
              </a:ln>
              <a:solidFill>
                <a:schemeClr val="tx1"/>
              </a:solidFill>
              <a:effectLst/>
              <a:uLnTx/>
              <a:uFillTx/>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s-ES_tradnl" b="0" i="0" u="none" strike="noStrike" kern="1200" cap="none" spc="0" normalizeH="0" baseline="0" noProof="0" dirty="0">
              <a:ln>
                <a:noFill/>
              </a:ln>
              <a:solidFill>
                <a:schemeClr val="tx1"/>
              </a:solidFill>
              <a:effectLst/>
              <a:uLnTx/>
              <a:uFillTx/>
            </a:endParaRPr>
          </a:p>
          <a:p>
            <a:pPr marL="285750" indent="-285750">
              <a:lnSpc>
                <a:spcPct val="90000"/>
              </a:lnSpc>
              <a:spcBef>
                <a:spcPct val="20000"/>
              </a:spcBef>
              <a:buFont typeface="Arial" pitchFamily="34" charset="0"/>
              <a:buChar char="–"/>
              <a:defRPr/>
            </a:pPr>
            <a:r>
              <a:rPr lang="es-ES_tradnl" dirty="0">
                <a:solidFill>
                  <a:schemeClr val="accent2"/>
                </a:solidFill>
              </a:rPr>
              <a:t>Transporte</a:t>
            </a:r>
          </a:p>
          <a:p>
            <a:pPr lvl="1">
              <a:lnSpc>
                <a:spcPct val="90000"/>
              </a:lnSpc>
              <a:spcBef>
                <a:spcPct val="20000"/>
              </a:spcBef>
              <a:defRPr/>
            </a:pPr>
            <a:r>
              <a:rPr lang="es-ES_tradnl" dirty="0"/>
              <a:t>Redes de rutas  de</a:t>
            </a:r>
          </a:p>
          <a:p>
            <a:pPr lvl="1">
              <a:lnSpc>
                <a:spcPct val="90000"/>
              </a:lnSpc>
              <a:spcBef>
                <a:spcPct val="20000"/>
              </a:spcBef>
              <a:defRPr/>
            </a:pPr>
            <a:r>
              <a:rPr lang="es-ES_tradnl" dirty="0"/>
              <a:t>Programación de vehículos</a:t>
            </a:r>
          </a:p>
          <a:p>
            <a:pPr lvl="1">
              <a:lnSpc>
                <a:spcPct val="90000"/>
              </a:lnSpc>
              <a:spcBef>
                <a:spcPct val="20000"/>
              </a:spcBef>
              <a:defRPr/>
            </a:pPr>
            <a:r>
              <a:rPr lang="es-ES_tradnl" dirty="0"/>
              <a:t>Programación conductores</a:t>
            </a:r>
          </a:p>
          <a:p>
            <a:pPr lvl="1">
              <a:lnSpc>
                <a:spcPct val="90000"/>
              </a:lnSpc>
              <a:spcBef>
                <a:spcPct val="20000"/>
              </a:spcBef>
              <a:defRPr/>
            </a:pPr>
            <a:r>
              <a:rPr lang="es-ES_tradnl" dirty="0"/>
              <a:t>Rutas de vehículos</a:t>
            </a:r>
          </a:p>
          <a:p>
            <a:pPr lvl="1">
              <a:lnSpc>
                <a:spcPct val="90000"/>
              </a:lnSpc>
              <a:spcBef>
                <a:spcPct val="20000"/>
              </a:spcBef>
              <a:defRPr/>
            </a:pPr>
            <a:r>
              <a:rPr lang="es-ES_tradnl" dirty="0"/>
              <a:t>Secuenciación de vagones</a:t>
            </a:r>
          </a:p>
        </p:txBody>
      </p:sp>
      <p:sp>
        <p:nvSpPr>
          <p:cNvPr id="6" name="Marcador de número de diapositiva 5"/>
          <p:cNvSpPr>
            <a:spLocks noGrp="1"/>
          </p:cNvSpPr>
          <p:nvPr>
            <p:ph type="sldNum" sz="quarter" idx="12"/>
          </p:nvPr>
        </p:nvSpPr>
        <p:spPr/>
        <p:txBody>
          <a:bodyPr/>
          <a:lstStyle/>
          <a:p>
            <a:fld id="{EAC161E7-A465-4073-8570-1D49EC9EA871}" type="slidenum">
              <a:rPr lang="es-ES" smtClean="0"/>
              <a:pPr/>
              <a:t>15</a:t>
            </a:fld>
            <a:endParaRPr lang="es-ES"/>
          </a:p>
        </p:txBody>
      </p:sp>
      <p:cxnSp>
        <p:nvCxnSpPr>
          <p:cNvPr id="7" name="Conector recto 6"/>
          <p:cNvCxnSpPr/>
          <p:nvPr/>
        </p:nvCxnSpPr>
        <p:spPr>
          <a:xfrm>
            <a:off x="683568" y="6309320"/>
            <a:ext cx="7920880" cy="0"/>
          </a:xfrm>
          <a:prstGeom prst="line">
            <a:avLst/>
          </a:prstGeom>
          <a:ln w="57150" cmpd="thinThick">
            <a:solidFill>
              <a:schemeClr val="tx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 name="1 CuadroTexto"/>
          <p:cNvSpPr txBox="1"/>
          <p:nvPr/>
        </p:nvSpPr>
        <p:spPr>
          <a:xfrm>
            <a:off x="5076056" y="1484784"/>
            <a:ext cx="3528392" cy="4164217"/>
          </a:xfrm>
          <a:prstGeom prst="rect">
            <a:avLst/>
          </a:prstGeom>
          <a:noFill/>
        </p:spPr>
        <p:txBody>
          <a:bodyPr wrap="square" rtlCol="0">
            <a:spAutoFit/>
          </a:bodyPr>
          <a:lstStyle/>
          <a:p>
            <a:pPr lvl="1">
              <a:lnSpc>
                <a:spcPct val="90000"/>
              </a:lnSpc>
              <a:spcBef>
                <a:spcPct val="20000"/>
              </a:spcBef>
              <a:defRPr/>
            </a:pPr>
            <a:endParaRPr lang="es-ES_tradnl" dirty="0"/>
          </a:p>
          <a:p>
            <a:pPr lvl="1">
              <a:lnSpc>
                <a:spcPct val="90000"/>
              </a:lnSpc>
              <a:spcBef>
                <a:spcPct val="20000"/>
              </a:spcBef>
              <a:defRPr/>
            </a:pPr>
            <a:endParaRPr lang="es-ES_tradnl" dirty="0"/>
          </a:p>
          <a:p>
            <a:pPr lvl="1">
              <a:lnSpc>
                <a:spcPct val="90000"/>
              </a:lnSpc>
              <a:spcBef>
                <a:spcPct val="20000"/>
              </a:spcBef>
              <a:defRPr/>
            </a:pPr>
            <a:r>
              <a:rPr lang="es-ES_tradnl" dirty="0">
                <a:solidFill>
                  <a:schemeClr val="accent2"/>
                </a:solidFill>
              </a:rPr>
              <a:t>Finanzas</a:t>
            </a:r>
          </a:p>
          <a:p>
            <a:pPr lvl="1">
              <a:lnSpc>
                <a:spcPct val="90000"/>
              </a:lnSpc>
              <a:spcBef>
                <a:spcPct val="20000"/>
              </a:spcBef>
              <a:defRPr/>
            </a:pPr>
            <a:r>
              <a:rPr lang="es-ES_tradnl" dirty="0"/>
              <a:t>Portafolio de acciones</a:t>
            </a:r>
          </a:p>
          <a:p>
            <a:pPr lvl="1">
              <a:lnSpc>
                <a:spcPct val="90000"/>
              </a:lnSpc>
              <a:spcBef>
                <a:spcPct val="20000"/>
              </a:spcBef>
              <a:defRPr/>
            </a:pPr>
            <a:r>
              <a:rPr lang="es-ES_tradnl" dirty="0" err="1"/>
              <a:t>Porfafolio</a:t>
            </a:r>
            <a:r>
              <a:rPr lang="es-ES_tradnl" dirty="0"/>
              <a:t> de deuda</a:t>
            </a:r>
          </a:p>
          <a:p>
            <a:pPr lvl="1">
              <a:lnSpc>
                <a:spcPct val="90000"/>
              </a:lnSpc>
              <a:spcBef>
                <a:spcPct val="20000"/>
              </a:spcBef>
              <a:defRPr/>
            </a:pPr>
            <a:r>
              <a:rPr lang="es-ES_tradnl" dirty="0"/>
              <a:t>Clasificación de deudores</a:t>
            </a:r>
          </a:p>
          <a:p>
            <a:r>
              <a:rPr lang="es-CO" dirty="0"/>
              <a:t>         Mercados bursátiles</a:t>
            </a:r>
          </a:p>
          <a:p>
            <a:r>
              <a:rPr lang="es-CO" dirty="0"/>
              <a:t>         Estrategias de mercadeo</a:t>
            </a:r>
          </a:p>
          <a:p>
            <a:pPr lvl="1">
              <a:lnSpc>
                <a:spcPct val="90000"/>
              </a:lnSpc>
              <a:spcBef>
                <a:spcPct val="20000"/>
              </a:spcBef>
              <a:defRPr/>
            </a:pPr>
            <a:endParaRPr lang="es-ES_tradnl" dirty="0"/>
          </a:p>
          <a:p>
            <a:endParaRPr lang="es-CO" dirty="0"/>
          </a:p>
          <a:p>
            <a:r>
              <a:rPr lang="es-CO" dirty="0"/>
              <a:t>•</a:t>
            </a:r>
          </a:p>
          <a:p>
            <a:pPr lvl="1">
              <a:lnSpc>
                <a:spcPct val="90000"/>
              </a:lnSpc>
              <a:spcBef>
                <a:spcPct val="20000"/>
              </a:spcBef>
              <a:defRPr/>
            </a:pPr>
            <a:endParaRPr lang="es-ES_tradnl" dirty="0"/>
          </a:p>
          <a:p>
            <a:pPr lvl="1">
              <a:lnSpc>
                <a:spcPct val="90000"/>
              </a:lnSpc>
              <a:spcBef>
                <a:spcPct val="20000"/>
              </a:spcBef>
              <a:defRPr/>
            </a:pPr>
            <a:endParaRPr lang="es-ES" dirty="0"/>
          </a:p>
          <a:p>
            <a:endParaRPr lang="es-CO" dirty="0"/>
          </a:p>
        </p:txBody>
      </p:sp>
    </p:spTree>
    <p:extLst>
      <p:ext uri="{BB962C8B-B14F-4D97-AF65-F5344CB8AC3E}">
        <p14:creationId xmlns:p14="http://schemas.microsoft.com/office/powerpoint/2010/main" val="212500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23796"/>
            <a:ext cx="8229600" cy="1143000"/>
          </a:xfrm>
        </p:spPr>
        <p:txBody>
          <a:bodyPr/>
          <a:lstStyle/>
          <a:p>
            <a:r>
              <a:rPr lang="es-CO" b="1" dirty="0"/>
              <a:t>Ejemplos:</a:t>
            </a:r>
          </a:p>
        </p:txBody>
      </p:sp>
      <p:sp>
        <p:nvSpPr>
          <p:cNvPr id="3" name="2 Marcador de contenido"/>
          <p:cNvSpPr>
            <a:spLocks noGrp="1"/>
          </p:cNvSpPr>
          <p:nvPr>
            <p:ph idx="1"/>
          </p:nvPr>
        </p:nvSpPr>
        <p:spPr>
          <a:xfrm>
            <a:off x="395536" y="1484784"/>
            <a:ext cx="8686800" cy="6509320"/>
          </a:xfrm>
        </p:spPr>
        <p:txBody>
          <a:bodyPr>
            <a:normAutofit/>
          </a:bodyPr>
          <a:lstStyle/>
          <a:p>
            <a:r>
              <a:rPr lang="en-US" sz="2800" dirty="0" err="1"/>
              <a:t>Simulación</a:t>
            </a:r>
            <a:r>
              <a:rPr lang="en-US" sz="2800" dirty="0"/>
              <a:t> de la </a:t>
            </a:r>
            <a:r>
              <a:rPr lang="en-US" sz="2800" dirty="0" err="1"/>
              <a:t>interacción</a:t>
            </a:r>
            <a:r>
              <a:rPr lang="en-US" sz="2800" dirty="0"/>
              <a:t> de </a:t>
            </a:r>
            <a:r>
              <a:rPr lang="en-US" sz="2800" dirty="0" err="1"/>
              <a:t>firmas</a:t>
            </a:r>
            <a:r>
              <a:rPr lang="en-US" sz="2800" dirty="0"/>
              <a:t>  </a:t>
            </a:r>
            <a:r>
              <a:rPr lang="en-US" sz="2800" dirty="0" err="1"/>
              <a:t>en</a:t>
            </a:r>
            <a:r>
              <a:rPr lang="en-US" sz="2800" dirty="0"/>
              <a:t> </a:t>
            </a:r>
            <a:r>
              <a:rPr lang="en-US" sz="2800" dirty="0" err="1"/>
              <a:t>competencia</a:t>
            </a:r>
            <a:r>
              <a:rPr lang="en-US" sz="2800" dirty="0"/>
              <a:t> </a:t>
            </a:r>
            <a:r>
              <a:rPr lang="en-US" sz="2800" dirty="0" err="1"/>
              <a:t>en</a:t>
            </a:r>
            <a:r>
              <a:rPr lang="en-US" sz="2800" dirty="0"/>
              <a:t> </a:t>
            </a:r>
            <a:r>
              <a:rPr lang="en-US" sz="2800" dirty="0" err="1"/>
              <a:t>cierto</a:t>
            </a:r>
            <a:r>
              <a:rPr lang="en-US" sz="2800" dirty="0"/>
              <a:t> mercado.</a:t>
            </a:r>
          </a:p>
          <a:p>
            <a:endParaRPr lang="en-US" sz="2800" dirty="0"/>
          </a:p>
          <a:p>
            <a:r>
              <a:rPr lang="en-US" sz="2800" dirty="0" err="1"/>
              <a:t>Análisis</a:t>
            </a:r>
            <a:r>
              <a:rPr lang="en-US" sz="2800" dirty="0"/>
              <a:t> de </a:t>
            </a:r>
            <a:r>
              <a:rPr lang="en-US" sz="2800" dirty="0" err="1"/>
              <a:t>supervivencia</a:t>
            </a:r>
            <a:r>
              <a:rPr lang="en-US" sz="2800" dirty="0"/>
              <a:t> </a:t>
            </a:r>
            <a:r>
              <a:rPr lang="en-US" sz="2800" dirty="0" err="1"/>
              <a:t>en</a:t>
            </a:r>
            <a:r>
              <a:rPr lang="en-US" sz="2800" dirty="0"/>
              <a:t> </a:t>
            </a:r>
            <a:r>
              <a:rPr lang="en-US" sz="2800" dirty="0" err="1"/>
              <a:t>tratamientos</a:t>
            </a:r>
            <a:r>
              <a:rPr lang="en-US" sz="2800" dirty="0"/>
              <a:t> </a:t>
            </a:r>
            <a:r>
              <a:rPr lang="en-US" sz="2800" dirty="0" err="1"/>
              <a:t>clínicos</a:t>
            </a:r>
            <a:r>
              <a:rPr lang="en-US" sz="2800" dirty="0"/>
              <a:t>.</a:t>
            </a:r>
          </a:p>
          <a:p>
            <a:endParaRPr lang="en-US" sz="2800" dirty="0"/>
          </a:p>
          <a:p>
            <a:r>
              <a:rPr lang="en-US" sz="2800" dirty="0" err="1"/>
              <a:t>Estimación</a:t>
            </a:r>
            <a:r>
              <a:rPr lang="en-US" sz="2800" dirty="0"/>
              <a:t> de puntos de </a:t>
            </a:r>
            <a:r>
              <a:rPr lang="en-US" sz="2800" dirty="0" err="1"/>
              <a:t>monitoreo</a:t>
            </a:r>
            <a:r>
              <a:rPr lang="en-US" sz="2800" dirty="0"/>
              <a:t> de </a:t>
            </a:r>
            <a:r>
              <a:rPr lang="en-US" sz="2800" dirty="0" err="1"/>
              <a:t>contaminación</a:t>
            </a:r>
            <a:r>
              <a:rPr lang="en-US" sz="2800" dirty="0"/>
              <a:t> </a:t>
            </a:r>
            <a:r>
              <a:rPr lang="en-US" sz="2800" dirty="0" err="1"/>
              <a:t>en</a:t>
            </a:r>
            <a:r>
              <a:rPr lang="en-US" sz="2800" dirty="0"/>
              <a:t> un ciudad.</a:t>
            </a:r>
          </a:p>
          <a:p>
            <a:endParaRPr lang="en-US" sz="2800" dirty="0"/>
          </a:p>
          <a:p>
            <a:r>
              <a:rPr lang="en-US" sz="2800" dirty="0" err="1"/>
              <a:t>identificación</a:t>
            </a:r>
            <a:r>
              <a:rPr lang="en-US" sz="2800" dirty="0"/>
              <a:t> de </a:t>
            </a:r>
            <a:r>
              <a:rPr lang="en-US" sz="2800" dirty="0" err="1"/>
              <a:t>sospechosos</a:t>
            </a:r>
            <a:r>
              <a:rPr lang="en-US" sz="2800" dirty="0"/>
              <a:t> de </a:t>
            </a:r>
            <a:r>
              <a:rPr lang="en-US" sz="2800" dirty="0" err="1"/>
              <a:t>crimen</a:t>
            </a:r>
            <a:r>
              <a:rPr lang="en-US" sz="2800" dirty="0"/>
              <a:t>.</a:t>
            </a:r>
          </a:p>
        </p:txBody>
      </p:sp>
      <p:sp>
        <p:nvSpPr>
          <p:cNvPr id="5" name="4 Marcador de número de diapositiva"/>
          <p:cNvSpPr>
            <a:spLocks noGrp="1"/>
          </p:cNvSpPr>
          <p:nvPr>
            <p:ph type="sldNum" sz="quarter" idx="12"/>
          </p:nvPr>
        </p:nvSpPr>
        <p:spPr/>
        <p:txBody>
          <a:bodyPr/>
          <a:lstStyle/>
          <a:p>
            <a:fld id="{EAC161E7-A465-4073-8570-1D49EC9EA871}" type="slidenum">
              <a:rPr lang="es-ES" smtClean="0"/>
              <a:pPr/>
              <a:t>16</a:t>
            </a:fld>
            <a:endParaRPr lang="es-ES"/>
          </a:p>
        </p:txBody>
      </p:sp>
      <p:sp>
        <p:nvSpPr>
          <p:cNvPr id="6" name="Arrow: Right 5">
            <a:hlinkClick r:id="rId2" action="ppaction://hlinksldjump"/>
            <a:extLst>
              <a:ext uri="{FF2B5EF4-FFF2-40B4-BE49-F238E27FC236}">
                <a16:creationId xmlns:a16="http://schemas.microsoft.com/office/drawing/2014/main" id="{2E6450F5-FC0E-49CF-A7ED-9AEAD2717415}"/>
              </a:ext>
            </a:extLst>
          </p:cNvPr>
          <p:cNvSpPr/>
          <p:nvPr/>
        </p:nvSpPr>
        <p:spPr>
          <a:xfrm>
            <a:off x="7529500" y="5783035"/>
            <a:ext cx="1296144" cy="856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59338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Subtítulo"/>
          <p:cNvSpPr>
            <a:spLocks noGrp="1"/>
          </p:cNvSpPr>
          <p:nvPr>
            <p:ph type="subTitle" idx="1"/>
          </p:nvPr>
        </p:nvSpPr>
        <p:spPr>
          <a:xfrm>
            <a:off x="1479612" y="260648"/>
            <a:ext cx="6400800" cy="1752600"/>
          </a:xfrm>
        </p:spPr>
        <p:txBody>
          <a:bodyPr>
            <a:normAutofit/>
          </a:bodyPr>
          <a:lstStyle/>
          <a:p>
            <a:r>
              <a:rPr lang="es-CO" sz="4400" b="1" dirty="0">
                <a:solidFill>
                  <a:schemeClr val="tx1"/>
                </a:solidFill>
                <a:latin typeface="+mj-lt"/>
                <a:ea typeface="+mj-ea"/>
                <a:cs typeface="+mj-cs"/>
              </a:rPr>
              <a:t>Medicina</a:t>
            </a:r>
          </a:p>
        </p:txBody>
      </p:sp>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3786188"/>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83568" y="1022644"/>
            <a:ext cx="8280920" cy="3477875"/>
          </a:xfrm>
          <a:prstGeom prst="rect">
            <a:avLst/>
          </a:prstGeom>
        </p:spPr>
        <p:txBody>
          <a:bodyPr wrap="square">
            <a:spAutoFit/>
          </a:bodyPr>
          <a:lstStyle/>
          <a:p>
            <a:r>
              <a:rPr lang="es-CO" sz="2200" b="1" dirty="0"/>
              <a:t>Diseño de andamios estructurales para tejidos suaves (</a:t>
            </a:r>
            <a:r>
              <a:rPr lang="es-CO" sz="2200" b="1" dirty="0" err="1"/>
              <a:t>scaffolds</a:t>
            </a:r>
            <a:r>
              <a:rPr lang="es-CO" sz="2200" b="1" dirty="0"/>
              <a:t>) </a:t>
            </a:r>
          </a:p>
          <a:p>
            <a:endParaRPr lang="es-CO" dirty="0"/>
          </a:p>
          <a:p>
            <a:r>
              <a:rPr lang="es-CO" dirty="0"/>
              <a:t>Algunas lesiones y enfermedades conducen a la pérdida funcional de tejido blando o duro. </a:t>
            </a:r>
          </a:p>
          <a:p>
            <a:endParaRPr lang="es-CO" dirty="0"/>
          </a:p>
          <a:p>
            <a:r>
              <a:rPr lang="es-CO" dirty="0"/>
              <a:t>Se desarrollan andamios estructurales, que permiten el desarrollo de tejido y conferir resistencia mecánica</a:t>
            </a:r>
          </a:p>
          <a:p>
            <a:endParaRPr lang="es-CO" dirty="0"/>
          </a:p>
          <a:p>
            <a:r>
              <a:rPr lang="es-CO" dirty="0"/>
              <a:t>modelo matemático  del comportamiento mecánico de degradación del material del </a:t>
            </a:r>
            <a:r>
              <a:rPr lang="es-CO" i="1" dirty="0" err="1"/>
              <a:t>scaffold</a:t>
            </a:r>
            <a:r>
              <a:rPr lang="es-CO" dirty="0"/>
              <a:t> que es alginato.  </a:t>
            </a:r>
          </a:p>
          <a:p>
            <a:r>
              <a:rPr lang="es-CO" dirty="0"/>
              <a:t>Se  encuentran los valores óptimos de la composición del alginato y la porosidad inicial, para que, en un tiempo específico, se presente el mayor modulo elástico</a:t>
            </a:r>
          </a:p>
        </p:txBody>
      </p:sp>
      <p:sp>
        <p:nvSpPr>
          <p:cNvPr id="5" name="4 CuadroTexto"/>
          <p:cNvSpPr txBox="1"/>
          <p:nvPr/>
        </p:nvSpPr>
        <p:spPr>
          <a:xfrm>
            <a:off x="899592" y="5589240"/>
            <a:ext cx="7560840" cy="1169551"/>
          </a:xfrm>
          <a:prstGeom prst="rect">
            <a:avLst/>
          </a:prstGeom>
          <a:noFill/>
          <a:ln>
            <a:solidFill>
              <a:schemeClr val="tx1"/>
            </a:solidFill>
          </a:ln>
        </p:spPr>
        <p:txBody>
          <a:bodyPr wrap="square" rtlCol="0">
            <a:spAutoFit/>
          </a:bodyPr>
          <a:lstStyle/>
          <a:p>
            <a:r>
              <a:rPr lang="es-CO" sz="1400" dirty="0"/>
              <a:t>Revista Cubana de Investigaciones Biomédicas</a:t>
            </a:r>
          </a:p>
          <a:p>
            <a:r>
              <a:rPr lang="es-CO" sz="1400" dirty="0"/>
              <a:t>vol.30 no.3  2011.  Algoritmos Genéticos aplicados a la Ingeniería biomédica </a:t>
            </a:r>
          </a:p>
          <a:p>
            <a:r>
              <a:rPr lang="es-CO" sz="1400" dirty="0"/>
              <a:t>Ing. Carlos Galeano </a:t>
            </a:r>
            <a:r>
              <a:rPr lang="es-CO" sz="1400" dirty="0" err="1"/>
              <a:t>Uruena</a:t>
            </a:r>
            <a:r>
              <a:rPr lang="es-CO" sz="1400" dirty="0"/>
              <a:t>, </a:t>
            </a:r>
            <a:r>
              <a:rPr lang="es-CO" sz="1400" dirty="0" err="1"/>
              <a:t>MSc</a:t>
            </a:r>
            <a:r>
              <a:rPr lang="es-CO" sz="1400" dirty="0"/>
              <a:t>. Ing. Diego A. Garzón-Alvarado </a:t>
            </a:r>
            <a:r>
              <a:rPr lang="es-CO" sz="1400" dirty="0" err="1"/>
              <a:t>Ph.D</a:t>
            </a:r>
            <a:r>
              <a:rPr lang="es-CO" sz="1400" dirty="0"/>
              <a:t>, Ing. Juan Miguel Mantilla González, PhD </a:t>
            </a:r>
          </a:p>
          <a:p>
            <a:endParaRPr lang="es-CO" sz="1400"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4560" y="4653136"/>
            <a:ext cx="2399928" cy="116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488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65212" y="1319596"/>
            <a:ext cx="8229600" cy="4525963"/>
          </a:xfrm>
        </p:spPr>
        <p:txBody>
          <a:bodyPr>
            <a:normAutofit/>
          </a:bodyPr>
          <a:lstStyle/>
          <a:p>
            <a:pPr marL="0" indent="0">
              <a:buNone/>
            </a:pPr>
            <a:r>
              <a:rPr lang="es-CO" b="1" dirty="0"/>
              <a:t>Algoritmos genéticos aplicados en el diagnóstico de cáncer de seno </a:t>
            </a:r>
          </a:p>
          <a:p>
            <a:pPr marL="0" indent="0">
              <a:buNone/>
            </a:pPr>
            <a:r>
              <a:rPr lang="es-CO" i="1" dirty="0" err="1"/>
              <a:t>Tseng</a:t>
            </a:r>
            <a:r>
              <a:rPr lang="es-CO" dirty="0"/>
              <a:t> y </a:t>
            </a:r>
            <a:r>
              <a:rPr lang="es-CO" i="1" dirty="0" err="1"/>
              <a:t>Liao</a:t>
            </a:r>
            <a:r>
              <a:rPr lang="es-CO" dirty="0"/>
              <a:t> proponen una metodología para encontrar la relación entre el cáncer/</a:t>
            </a:r>
            <a:r>
              <a:rPr lang="es-CO" dirty="0" err="1"/>
              <a:t>fibroadenoma</a:t>
            </a:r>
            <a:r>
              <a:rPr lang="es-CO" dirty="0"/>
              <a:t> y unos virus.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3284984"/>
            <a:ext cx="2088232" cy="274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93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41598"/>
            <a:ext cx="8229600" cy="341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293096"/>
            <a:ext cx="281940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CC8345BE-795F-4E52-AF12-0126803E436C}"/>
              </a:ext>
            </a:extLst>
          </p:cNvPr>
          <p:cNvSpPr/>
          <p:nvPr/>
        </p:nvSpPr>
        <p:spPr>
          <a:xfrm>
            <a:off x="4427984" y="4941168"/>
            <a:ext cx="4572000" cy="769441"/>
          </a:xfrm>
          <a:prstGeom prst="rect">
            <a:avLst/>
          </a:prstGeom>
        </p:spPr>
        <p:txBody>
          <a:bodyPr>
            <a:spAutoFit/>
          </a:bodyPr>
          <a:lstStyle/>
          <a:p>
            <a:r>
              <a:rPr lang="es-CO" sz="2200" b="1" dirty="0"/>
              <a:t>Distribución de unidades de emergencia</a:t>
            </a:r>
            <a:endParaRPr lang="es-MX" sz="2200" dirty="0"/>
          </a:p>
        </p:txBody>
      </p:sp>
    </p:spTree>
    <p:extLst>
      <p:ext uri="{BB962C8B-B14F-4D97-AF65-F5344CB8AC3E}">
        <p14:creationId xmlns:p14="http://schemas.microsoft.com/office/powerpoint/2010/main" val="416311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0"/>
            <a:ext cx="7772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400" b="1" i="0" u="none" strike="noStrike" kern="1200" cap="none" spc="0" normalizeH="0" baseline="0" noProof="0" dirty="0">
                <a:ln>
                  <a:noFill/>
                </a:ln>
                <a:effectLst/>
                <a:uLnTx/>
                <a:uFillTx/>
                <a:latin typeface="+mj-lt"/>
                <a:ea typeface="+mj-ea"/>
                <a:cs typeface="+mj-cs"/>
              </a:rPr>
              <a:t>Aplicaciones</a:t>
            </a:r>
            <a:endParaRPr kumimoji="0" lang="es-ES" sz="4400" b="1" i="0" u="none" strike="noStrike" kern="1200" cap="none" spc="0" normalizeH="0" baseline="0" noProof="0" dirty="0">
              <a:ln>
                <a:noFill/>
              </a:ln>
              <a:effectLst/>
              <a:uLnTx/>
              <a:uFillTx/>
              <a:latin typeface="+mj-lt"/>
              <a:ea typeface="+mj-ea"/>
              <a:cs typeface="+mj-cs"/>
            </a:endParaRPr>
          </a:p>
        </p:txBody>
      </p:sp>
      <p:sp>
        <p:nvSpPr>
          <p:cNvPr id="3" name="Rectangle 3"/>
          <p:cNvSpPr txBox="1">
            <a:spLocks noChangeArrowheads="1"/>
          </p:cNvSpPr>
          <p:nvPr/>
        </p:nvSpPr>
        <p:spPr>
          <a:xfrm>
            <a:off x="683568" y="980728"/>
            <a:ext cx="8350696" cy="4392265"/>
          </a:xfrm>
          <a:prstGeom prst="rect">
            <a:avLst/>
          </a:prstGeom>
        </p:spPr>
        <p:txBody>
          <a:bodyPr/>
          <a:lstStyle/>
          <a:p>
            <a:pPr lvl="0">
              <a:lnSpc>
                <a:spcPct val="90000"/>
              </a:lnSpc>
              <a:spcBef>
                <a:spcPct val="20000"/>
              </a:spcBef>
              <a:defRPr/>
            </a:pPr>
            <a:r>
              <a:rPr lang="es-ES_tradnl" sz="2400" dirty="0">
                <a:solidFill>
                  <a:schemeClr val="accent2"/>
                </a:solidFill>
              </a:rPr>
              <a:t>Algunas en:</a:t>
            </a:r>
          </a:p>
          <a:p>
            <a:pPr lvl="0">
              <a:lnSpc>
                <a:spcPct val="90000"/>
              </a:lnSpc>
              <a:spcBef>
                <a:spcPct val="20000"/>
              </a:spcBef>
              <a:defRPr/>
            </a:pPr>
            <a:endParaRPr lang="es-ES_tradnl" sz="2400" dirty="0">
              <a:solidFill>
                <a:schemeClr val="accent2"/>
              </a:solidFill>
            </a:endParaRPr>
          </a:p>
          <a:p>
            <a:pPr marL="914400" lvl="1" indent="-457200">
              <a:lnSpc>
                <a:spcPct val="90000"/>
              </a:lnSpc>
              <a:spcBef>
                <a:spcPct val="20000"/>
              </a:spcBef>
              <a:buFont typeface="Arial" panose="020B0604020202020204" pitchFamily="34" charset="0"/>
              <a:buChar char="•"/>
              <a:defRPr/>
            </a:pPr>
            <a:r>
              <a:rPr lang="es-CO" sz="2400" dirty="0"/>
              <a:t>Diseño de modelos computacionales (estimación de </a:t>
            </a:r>
            <a:r>
              <a:rPr lang="es-CO" sz="2400" dirty="0" err="1"/>
              <a:t>hiperparámetros</a:t>
            </a:r>
            <a:r>
              <a:rPr lang="es-CO" sz="2400" dirty="0"/>
              <a:t>)</a:t>
            </a:r>
          </a:p>
          <a:p>
            <a:pPr marL="914400" lvl="1" indent="-457200">
              <a:lnSpc>
                <a:spcPct val="90000"/>
              </a:lnSpc>
              <a:spcBef>
                <a:spcPct val="20000"/>
              </a:spcBef>
              <a:buFont typeface="Arial" panose="020B0604020202020204" pitchFamily="34" charset="0"/>
              <a:buChar char="•"/>
              <a:defRPr/>
            </a:pPr>
            <a:r>
              <a:rPr lang="es-ES_tradnl" sz="2400" dirty="0"/>
              <a:t>Entrenamiento de Redes neuronales</a:t>
            </a:r>
          </a:p>
          <a:p>
            <a:pPr marL="914400" lvl="1" indent="-457200">
              <a:lnSpc>
                <a:spcPct val="90000"/>
              </a:lnSpc>
              <a:spcBef>
                <a:spcPct val="20000"/>
              </a:spcBef>
              <a:buFont typeface="Arial" panose="020B0604020202020204" pitchFamily="34" charset="0"/>
              <a:buChar char="•"/>
              <a:defRPr/>
            </a:pPr>
            <a:r>
              <a:rPr lang="es-CO" sz="2400" dirty="0"/>
              <a:t>Clasificación</a:t>
            </a:r>
          </a:p>
          <a:p>
            <a:pPr marL="914400" lvl="1" indent="-457200">
              <a:lnSpc>
                <a:spcPct val="90000"/>
              </a:lnSpc>
              <a:spcBef>
                <a:spcPct val="20000"/>
              </a:spcBef>
              <a:buFont typeface="Arial" panose="020B0604020202020204" pitchFamily="34" charset="0"/>
              <a:buChar char="•"/>
              <a:defRPr/>
            </a:pPr>
            <a:r>
              <a:rPr lang="es-ES_tradnl" sz="2400" dirty="0"/>
              <a:t>Visión  artificial</a:t>
            </a:r>
          </a:p>
          <a:p>
            <a:pPr marL="914400" lvl="1" indent="-457200">
              <a:lnSpc>
                <a:spcPct val="90000"/>
              </a:lnSpc>
              <a:spcBef>
                <a:spcPct val="20000"/>
              </a:spcBef>
              <a:buFont typeface="Arial" panose="020B0604020202020204" pitchFamily="34" charset="0"/>
              <a:buChar char="•"/>
              <a:defRPr/>
            </a:pPr>
            <a:r>
              <a:rPr lang="es-CO" sz="2400" dirty="0"/>
              <a:t>sistemas clasificadores</a:t>
            </a:r>
          </a:p>
          <a:p>
            <a:pPr marL="914400" lvl="1" indent="-457200">
              <a:lnSpc>
                <a:spcPct val="90000"/>
              </a:lnSpc>
              <a:spcBef>
                <a:spcPct val="20000"/>
              </a:spcBef>
              <a:buFont typeface="Arial" panose="020B0604020202020204" pitchFamily="34" charset="0"/>
              <a:buChar char="•"/>
              <a:defRPr/>
            </a:pPr>
            <a:r>
              <a:rPr lang="es-CO" sz="2400" dirty="0"/>
              <a:t>Robótica</a:t>
            </a:r>
          </a:p>
          <a:p>
            <a:pPr marL="914400" lvl="1" indent="-457200">
              <a:lnSpc>
                <a:spcPct val="90000"/>
              </a:lnSpc>
              <a:spcBef>
                <a:spcPct val="20000"/>
              </a:spcBef>
              <a:buFont typeface="Arial" panose="020B0604020202020204" pitchFamily="34" charset="0"/>
              <a:buChar char="•"/>
              <a:defRPr/>
            </a:pPr>
            <a:r>
              <a:rPr lang="es-CO" sz="2400" dirty="0"/>
              <a:t>Bases de datos (optimización de consultas)</a:t>
            </a:r>
          </a:p>
          <a:p>
            <a:pPr marL="914400" lvl="1" indent="-457200">
              <a:buFont typeface="Arial" panose="020B0604020202020204" pitchFamily="34" charset="0"/>
              <a:buChar char="•"/>
            </a:pPr>
            <a:r>
              <a:rPr lang="es-CO" sz="2400" dirty="0"/>
              <a:t>Generación de gramáticas (regulares, libres de contexto, etc.)</a:t>
            </a:r>
          </a:p>
          <a:p>
            <a:pPr marL="914400" lvl="1" indent="-457200">
              <a:buFont typeface="Arial" panose="020B0604020202020204" pitchFamily="34" charset="0"/>
              <a:buChar char="•"/>
            </a:pPr>
            <a:r>
              <a:rPr lang="es-CO" sz="2400" dirty="0"/>
              <a:t>Toma de decisiones sobre los sistemas</a:t>
            </a:r>
            <a:endParaRPr lang="es-MX" sz="2400" dirty="0"/>
          </a:p>
          <a:p>
            <a:pPr marL="914400" lvl="1" indent="-457200">
              <a:buFont typeface="Arial" panose="020B0604020202020204" pitchFamily="34" charset="0"/>
              <a:buChar char="•"/>
            </a:pPr>
            <a:endParaRPr lang="es-CO" sz="2400" dirty="0"/>
          </a:p>
          <a:p>
            <a:endParaRPr lang="es-CO" sz="2400" dirty="0"/>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s-ES_tradnl" sz="2400" b="0" i="0" u="none" strike="noStrike" kern="1200" cap="none" spc="0" normalizeH="0" baseline="0" noProof="0" dirty="0">
              <a:ln>
                <a:noFill/>
              </a:ln>
              <a:solidFill>
                <a:srgbClr val="953735"/>
              </a:solidFill>
              <a:effectLst/>
              <a:uLnTx/>
              <a:uFillTx/>
            </a:endParaRPr>
          </a:p>
        </p:txBody>
      </p:sp>
      <p:sp>
        <p:nvSpPr>
          <p:cNvPr id="6" name="Marcador de número de diapositiva 5"/>
          <p:cNvSpPr>
            <a:spLocks noGrp="1"/>
          </p:cNvSpPr>
          <p:nvPr>
            <p:ph type="sldNum" sz="quarter" idx="12"/>
          </p:nvPr>
        </p:nvSpPr>
        <p:spPr/>
        <p:txBody>
          <a:bodyPr/>
          <a:lstStyle/>
          <a:p>
            <a:fld id="{EAC161E7-A465-4073-8570-1D49EC9EA871}" type="slidenum">
              <a:rPr lang="es-ES" smtClean="0"/>
              <a:pPr/>
              <a:t>2</a:t>
            </a:fld>
            <a:endParaRPr lang="es-ES"/>
          </a:p>
        </p:txBody>
      </p:sp>
      <p:cxnSp>
        <p:nvCxnSpPr>
          <p:cNvPr id="7" name="Conector recto 6"/>
          <p:cNvCxnSpPr/>
          <p:nvPr/>
        </p:nvCxnSpPr>
        <p:spPr>
          <a:xfrm>
            <a:off x="683568" y="6309320"/>
            <a:ext cx="7920880" cy="0"/>
          </a:xfrm>
          <a:prstGeom prst="line">
            <a:avLst/>
          </a:prstGeom>
          <a:ln w="57150" cmpd="thinThick">
            <a:solidFill>
              <a:schemeClr val="tx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b="1" dirty="0"/>
              <a:t>Ingeniería mecánica</a:t>
            </a:r>
          </a:p>
        </p:txBody>
      </p:sp>
      <p:sp>
        <p:nvSpPr>
          <p:cNvPr id="3" name="2 Marcador de contenido"/>
          <p:cNvSpPr>
            <a:spLocks noGrp="1"/>
          </p:cNvSpPr>
          <p:nvPr>
            <p:ph idx="1"/>
          </p:nvPr>
        </p:nvSpPr>
        <p:spPr>
          <a:xfrm>
            <a:off x="457200" y="1340768"/>
            <a:ext cx="8229600" cy="4525963"/>
          </a:xfrm>
        </p:spPr>
        <p:txBody>
          <a:bodyPr>
            <a:normAutofit/>
          </a:bodyPr>
          <a:lstStyle/>
          <a:p>
            <a:pPr marL="0" indent="0">
              <a:buNone/>
            </a:pPr>
            <a:r>
              <a:rPr lang="es-CO" b="1" dirty="0"/>
              <a:t>Definición Automática de la Geometría de Herramientas de Corte usando Algoritmos Genéticos</a:t>
            </a:r>
          </a:p>
          <a:p>
            <a:pPr marL="0" indent="0">
              <a:buNone/>
            </a:pPr>
            <a:r>
              <a:rPr lang="es-CO" dirty="0"/>
              <a:t>Presenta la utilización de una técnica de optimización evolutiva para la obtención de los </a:t>
            </a:r>
            <a:r>
              <a:rPr lang="es-CO" b="1" dirty="0"/>
              <a:t>ángulos principales de la geometría del filo </a:t>
            </a:r>
            <a:r>
              <a:rPr lang="es-CO" dirty="0"/>
              <a:t>de corte de una herramienta de mecanizado. </a:t>
            </a:r>
          </a:p>
          <a:p>
            <a:endParaRPr lang="es-CO" dirty="0">
              <a:hlinkClick r:id="rId2"/>
            </a:endParaRPr>
          </a:p>
          <a:p>
            <a:endParaRPr lang="es-CO" dirty="0"/>
          </a:p>
          <a:p>
            <a:endParaRPr lang="es-CO"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5082440"/>
            <a:ext cx="261937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14400" y="5548771"/>
            <a:ext cx="5328592" cy="1477328"/>
          </a:xfrm>
          <a:prstGeom prst="rect">
            <a:avLst/>
          </a:prstGeom>
          <a:noFill/>
        </p:spPr>
        <p:txBody>
          <a:bodyPr wrap="square" rtlCol="0">
            <a:spAutoFit/>
          </a:bodyPr>
          <a:lstStyle/>
          <a:p>
            <a:r>
              <a:rPr lang="es-CO" dirty="0" err="1"/>
              <a:t>Automatic</a:t>
            </a:r>
            <a:r>
              <a:rPr lang="es-CO" dirty="0"/>
              <a:t> </a:t>
            </a:r>
            <a:r>
              <a:rPr lang="es-CO" dirty="0" err="1"/>
              <a:t>Definition</a:t>
            </a:r>
            <a:r>
              <a:rPr lang="es-CO" dirty="0"/>
              <a:t> of </a:t>
            </a:r>
            <a:r>
              <a:rPr lang="es-CO" dirty="0" err="1"/>
              <a:t>the</a:t>
            </a:r>
            <a:r>
              <a:rPr lang="es-CO" dirty="0"/>
              <a:t> </a:t>
            </a:r>
            <a:r>
              <a:rPr lang="es-CO" dirty="0" err="1"/>
              <a:t>Cutting</a:t>
            </a:r>
            <a:r>
              <a:rPr lang="es-CO" dirty="0"/>
              <a:t> </a:t>
            </a:r>
            <a:r>
              <a:rPr lang="es-CO" dirty="0" err="1"/>
              <a:t>Tool</a:t>
            </a:r>
            <a:r>
              <a:rPr lang="es-CO" dirty="0"/>
              <a:t> </a:t>
            </a:r>
            <a:r>
              <a:rPr lang="es-CO" dirty="0" err="1"/>
              <a:t>Geometry</a:t>
            </a:r>
            <a:r>
              <a:rPr lang="es-CO" dirty="0"/>
              <a:t> </a:t>
            </a:r>
            <a:r>
              <a:rPr lang="es-CO" dirty="0" err="1"/>
              <a:t>using</a:t>
            </a:r>
            <a:r>
              <a:rPr lang="es-CO" dirty="0"/>
              <a:t> </a:t>
            </a:r>
            <a:r>
              <a:rPr lang="es-CO" dirty="0" err="1"/>
              <a:t>Genetic</a:t>
            </a:r>
            <a:r>
              <a:rPr lang="es-CO" dirty="0"/>
              <a:t> </a:t>
            </a:r>
            <a:r>
              <a:rPr lang="es-CO" dirty="0" err="1"/>
              <a:t>Algorithms</a:t>
            </a:r>
            <a:r>
              <a:rPr lang="es-CO" dirty="0"/>
              <a:t>, O. Durán, N. Rodríguez y  L.A. </a:t>
            </a:r>
            <a:r>
              <a:rPr lang="es-CO" dirty="0" err="1"/>
              <a:t>Consalter</a:t>
            </a:r>
            <a:r>
              <a:rPr lang="es-CO" baseline="30000" dirty="0"/>
              <a:t/>
            </a:r>
            <a:br>
              <a:rPr lang="es-CO" baseline="30000" dirty="0"/>
            </a:br>
            <a:endParaRPr lang="es-CO" dirty="0"/>
          </a:p>
          <a:p>
            <a:endParaRPr lang="es-CO" dirty="0"/>
          </a:p>
        </p:txBody>
      </p:sp>
    </p:spTree>
    <p:extLst>
      <p:ext uri="{BB962C8B-B14F-4D97-AF65-F5344CB8AC3E}">
        <p14:creationId xmlns:p14="http://schemas.microsoft.com/office/powerpoint/2010/main" val="2268323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Música</a:t>
            </a:r>
          </a:p>
        </p:txBody>
      </p:sp>
      <p:sp>
        <p:nvSpPr>
          <p:cNvPr id="3" name="2 Marcador de contenido"/>
          <p:cNvSpPr>
            <a:spLocks noGrp="1"/>
          </p:cNvSpPr>
          <p:nvPr>
            <p:ph idx="1"/>
          </p:nvPr>
        </p:nvSpPr>
        <p:spPr>
          <a:xfrm>
            <a:off x="467544" y="1340768"/>
            <a:ext cx="8229600" cy="4525963"/>
          </a:xfrm>
        </p:spPr>
        <p:txBody>
          <a:bodyPr>
            <a:normAutofit/>
          </a:bodyPr>
          <a:lstStyle/>
          <a:p>
            <a:pPr marL="0" indent="0">
              <a:buNone/>
            </a:pPr>
            <a:r>
              <a:rPr lang="es-CO" dirty="0"/>
              <a:t>Estudio e implementación de algoritmos genéticos para la generación semiautomática de ritmos y melodías</a:t>
            </a:r>
          </a:p>
          <a:p>
            <a:endParaRPr lang="es-CO" dirty="0"/>
          </a:p>
          <a:p>
            <a:r>
              <a:rPr lang="es-CO" sz="1400" dirty="0"/>
              <a:t>http://earchivo.uc3m.es/bitstream/handle/10016/6069/PFC_Enrique_Jimenez_Domingo.pdf;jsessionid=0DEBD880393A22718A5EB6FF9A33AFE5?sequence=1</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356992"/>
            <a:ext cx="4455427" cy="3125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73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86779"/>
            <a:ext cx="8229600" cy="769441"/>
          </a:xfrm>
          <a:noFill/>
        </p:spPr>
        <p:txBody>
          <a:bodyPr vert="horz" wrap="square" lIns="91440" tIns="45720" rIns="91440" bIns="45720" rtlCol="0" anchor="ctr">
            <a:spAutoFit/>
          </a:bodyPr>
          <a:lstStyle/>
          <a:p>
            <a:r>
              <a:rPr lang="es-CO" b="1" dirty="0"/>
              <a:t>Petróleos</a:t>
            </a:r>
          </a:p>
        </p:txBody>
      </p:sp>
      <p:sp>
        <p:nvSpPr>
          <p:cNvPr id="3" name="2 Marcador de contenido"/>
          <p:cNvSpPr>
            <a:spLocks noGrp="1"/>
          </p:cNvSpPr>
          <p:nvPr>
            <p:ph idx="1"/>
          </p:nvPr>
        </p:nvSpPr>
        <p:spPr>
          <a:xfrm>
            <a:off x="323528" y="1166018"/>
            <a:ext cx="8229600" cy="4525963"/>
          </a:xfrm>
        </p:spPr>
        <p:txBody>
          <a:bodyPr>
            <a:normAutofit/>
          </a:bodyPr>
          <a:lstStyle/>
          <a:p>
            <a:pPr marL="0" indent="0">
              <a:buNone/>
            </a:pPr>
            <a:r>
              <a:rPr lang="pt-BR" sz="2200" dirty="0" err="1"/>
              <a:t>Proyecto</a:t>
            </a:r>
            <a:r>
              <a:rPr lang="pt-BR" sz="2200" dirty="0"/>
              <a:t> ANEPI: Análise Econômica de Projetos de E&amp;P de Petróleo sob Incerteza</a:t>
            </a:r>
          </a:p>
          <a:p>
            <a:endParaRPr lang="pt-BR" sz="2200" dirty="0"/>
          </a:p>
          <a:p>
            <a:pPr marL="0" indent="0">
              <a:buNone/>
            </a:pPr>
            <a:r>
              <a:rPr lang="es-CO" sz="2200" dirty="0"/>
              <a:t>Numero, localización, tipo, orden de perforación y dimensión de pozos . Y. J. Túpac Valdivia</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42444"/>
            <a:ext cx="6480720" cy="2480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302701" y="6354066"/>
            <a:ext cx="8712968" cy="369332"/>
          </a:xfrm>
          <a:prstGeom prst="rect">
            <a:avLst/>
          </a:prstGeom>
          <a:noFill/>
        </p:spPr>
        <p:txBody>
          <a:bodyPr wrap="square" rtlCol="0">
            <a:spAutoFit/>
          </a:bodyPr>
          <a:lstStyle/>
          <a:p>
            <a:r>
              <a:rPr lang="es-CO" dirty="0"/>
              <a:t>IEEE Sociedad de Inteligencia Computacional, 12 de abril de 2013, IEEE </a:t>
            </a:r>
            <a:r>
              <a:rPr lang="es-CO" dirty="0" err="1"/>
              <a:t>petroliferos</a:t>
            </a:r>
            <a:r>
              <a:rPr lang="es-CO" dirty="0"/>
              <a:t>,</a:t>
            </a:r>
          </a:p>
        </p:txBody>
      </p:sp>
    </p:spTree>
    <p:extLst>
      <p:ext uri="{BB962C8B-B14F-4D97-AF65-F5344CB8AC3E}">
        <p14:creationId xmlns:p14="http://schemas.microsoft.com/office/powerpoint/2010/main" val="2035387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61417"/>
            <a:ext cx="8229600" cy="769441"/>
          </a:xfrm>
          <a:noFill/>
        </p:spPr>
        <p:txBody>
          <a:bodyPr wrap="square" rtlCol="0">
            <a:spAutoFit/>
          </a:bodyPr>
          <a:lstStyle/>
          <a:p>
            <a:r>
              <a:rPr lang="es-CO" b="1" dirty="0"/>
              <a:t>Electrónica</a:t>
            </a:r>
          </a:p>
        </p:txBody>
      </p:sp>
      <p:sp>
        <p:nvSpPr>
          <p:cNvPr id="3" name="2 Marcador de contenido"/>
          <p:cNvSpPr>
            <a:spLocks noGrp="1"/>
          </p:cNvSpPr>
          <p:nvPr>
            <p:ph idx="1"/>
          </p:nvPr>
        </p:nvSpPr>
        <p:spPr/>
        <p:txBody>
          <a:bodyPr/>
          <a:lstStyle/>
          <a:p>
            <a:pPr marL="0" indent="0">
              <a:buNone/>
            </a:pPr>
            <a:r>
              <a:rPr lang="es-CO" i="1" dirty="0"/>
              <a:t>Síntesis Automática de Circuitos Electrónicos usando Algoritmos Genéticos</a:t>
            </a:r>
            <a:endParaRPr lang="es-CO" dirty="0"/>
          </a:p>
          <a:p>
            <a:pPr marL="0" indent="0">
              <a:buNone/>
            </a:pPr>
            <a:r>
              <a:rPr lang="es-CO" dirty="0"/>
              <a:t> </a:t>
            </a:r>
          </a:p>
          <a:p>
            <a:pPr marL="0" indent="0">
              <a:buNone/>
            </a:pPr>
            <a:r>
              <a:rPr lang="es-CO" sz="2200" dirty="0"/>
              <a:t>E. </a:t>
            </a:r>
            <a:r>
              <a:rPr lang="es-CO" sz="2200" dirty="0" err="1"/>
              <a:t>Tlelo</a:t>
            </a:r>
            <a:r>
              <a:rPr lang="es-CO" sz="2200" dirty="0"/>
              <a:t> Cuautle, M. A. Duarte Villaseñor, C. A. Reyes García and G. Reyes Salgado</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437112"/>
            <a:ext cx="27146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690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Electrónica</a:t>
            </a:r>
          </a:p>
        </p:txBody>
      </p:sp>
      <p:sp>
        <p:nvSpPr>
          <p:cNvPr id="3" name="2 Marcador de contenido"/>
          <p:cNvSpPr>
            <a:spLocks noGrp="1"/>
          </p:cNvSpPr>
          <p:nvPr>
            <p:ph idx="1"/>
          </p:nvPr>
        </p:nvSpPr>
        <p:spPr/>
        <p:txBody>
          <a:bodyPr/>
          <a:lstStyle/>
          <a:p>
            <a:pPr marL="0" indent="0">
              <a:buNone/>
            </a:pPr>
            <a:r>
              <a:rPr lang="es-CO" dirty="0"/>
              <a:t>Coello </a:t>
            </a:r>
            <a:r>
              <a:rPr lang="es-CO" dirty="0" err="1"/>
              <a:t>Coello</a:t>
            </a:r>
            <a:r>
              <a:rPr lang="es-CO" dirty="0"/>
              <a:t>, C. A.; Christiansen, A.D. &amp; Hernández Aguirre, A.,</a:t>
            </a:r>
            <a:r>
              <a:rPr lang="es-CO" b="1" dirty="0"/>
              <a:t> </a:t>
            </a:r>
            <a:r>
              <a:rPr lang="es-CO" b="1" dirty="0" err="1"/>
              <a:t>Towards</a:t>
            </a:r>
            <a:r>
              <a:rPr lang="es-CO" b="1" dirty="0"/>
              <a:t> </a:t>
            </a:r>
            <a:r>
              <a:rPr lang="es-CO" b="1" dirty="0" err="1"/>
              <a:t>Automated</a:t>
            </a:r>
            <a:r>
              <a:rPr lang="es-CO" b="1" dirty="0"/>
              <a:t> </a:t>
            </a:r>
            <a:r>
              <a:rPr lang="es-CO" b="1" dirty="0" err="1"/>
              <a:t>Evolutionary</a:t>
            </a:r>
            <a:r>
              <a:rPr lang="es-CO" b="1" dirty="0"/>
              <a:t> </a:t>
            </a:r>
            <a:r>
              <a:rPr lang="es-CO" b="1" dirty="0" err="1"/>
              <a:t>Design</a:t>
            </a:r>
            <a:r>
              <a:rPr lang="es-CO" b="1" dirty="0"/>
              <a:t> </a:t>
            </a:r>
            <a:r>
              <a:rPr lang="es-CO" b="1" dirty="0" err="1"/>
              <a:t>of</a:t>
            </a:r>
            <a:r>
              <a:rPr lang="es-CO" b="1" dirty="0"/>
              <a:t> </a:t>
            </a:r>
            <a:r>
              <a:rPr lang="es-CO" b="1" dirty="0" err="1"/>
              <a:t>Combinational</a:t>
            </a:r>
            <a:r>
              <a:rPr lang="es-CO" b="1" dirty="0"/>
              <a:t> </a:t>
            </a:r>
            <a:r>
              <a:rPr lang="es-CO" b="1" dirty="0" err="1"/>
              <a:t>Circuits</a:t>
            </a:r>
            <a:r>
              <a:rPr lang="es-CO" dirty="0"/>
              <a:t>,  </a:t>
            </a:r>
            <a:r>
              <a:rPr lang="es-CO" i="1" dirty="0" err="1"/>
              <a:t>Computers</a:t>
            </a:r>
            <a:r>
              <a:rPr lang="es-CO" i="1" dirty="0"/>
              <a:t> and </a:t>
            </a:r>
            <a:r>
              <a:rPr lang="es-CO" i="1" dirty="0" err="1"/>
              <a:t>Electrical</a:t>
            </a:r>
            <a:r>
              <a:rPr lang="es-CO" i="1" dirty="0"/>
              <a:t> </a:t>
            </a:r>
            <a:r>
              <a:rPr lang="es-CO" i="1" dirty="0" err="1"/>
              <a:t>Engineering</a:t>
            </a:r>
            <a:r>
              <a:rPr lang="es-CO" dirty="0"/>
              <a:t>, </a:t>
            </a:r>
            <a:r>
              <a:rPr lang="es-CO" dirty="0" err="1"/>
              <a:t>Pergamon</a:t>
            </a:r>
            <a:r>
              <a:rPr lang="es-CO" dirty="0"/>
              <a:t> </a:t>
            </a:r>
            <a:r>
              <a:rPr lang="es-CO" dirty="0" err="1"/>
              <a:t>Press</a:t>
            </a:r>
            <a:r>
              <a:rPr lang="es-CO" dirty="0"/>
              <a:t>, Vol. 27, No. 1, pp. 1-28, </a:t>
            </a:r>
            <a:r>
              <a:rPr lang="es-CO" dirty="0" err="1"/>
              <a:t>January</a:t>
            </a:r>
            <a:r>
              <a:rPr lang="es-CO" dirty="0"/>
              <a:t> 2001</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371141"/>
            <a:ext cx="24574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05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Estructuras</a:t>
            </a:r>
          </a:p>
        </p:txBody>
      </p:sp>
      <p:sp>
        <p:nvSpPr>
          <p:cNvPr id="3" name="2 Marcador de contenido"/>
          <p:cNvSpPr>
            <a:spLocks noGrp="1"/>
          </p:cNvSpPr>
          <p:nvPr>
            <p:ph idx="1"/>
          </p:nvPr>
        </p:nvSpPr>
        <p:spPr/>
        <p:txBody>
          <a:bodyPr/>
          <a:lstStyle/>
          <a:p>
            <a:pPr marL="0" indent="0">
              <a:buNone/>
            </a:pPr>
            <a:r>
              <a:rPr lang="es-CO" b="1" dirty="0" err="1">
                <a:hlinkClick r:id="rId2"/>
              </a:rPr>
              <a:t>Optimal</a:t>
            </a:r>
            <a:r>
              <a:rPr lang="es-CO" b="1" dirty="0">
                <a:hlinkClick r:id="rId2"/>
              </a:rPr>
              <a:t> </a:t>
            </a:r>
            <a:r>
              <a:rPr lang="es-CO" b="1" dirty="0" err="1">
                <a:hlinkClick r:id="rId2"/>
              </a:rPr>
              <a:t>Design</a:t>
            </a:r>
            <a:r>
              <a:rPr lang="es-CO" b="1" dirty="0">
                <a:hlinkClick r:id="rId2"/>
              </a:rPr>
              <a:t> of </a:t>
            </a:r>
            <a:r>
              <a:rPr lang="es-CO" b="1" dirty="0" err="1">
                <a:hlinkClick r:id="rId2"/>
              </a:rPr>
              <a:t>Reinforced</a:t>
            </a:r>
            <a:r>
              <a:rPr lang="es-CO" b="1" dirty="0">
                <a:hlinkClick r:id="rId2"/>
              </a:rPr>
              <a:t> Concrete </a:t>
            </a:r>
            <a:r>
              <a:rPr lang="es-CO" b="1" dirty="0" err="1">
                <a:hlinkClick r:id="rId2"/>
              </a:rPr>
              <a:t>Beams</a:t>
            </a:r>
            <a:r>
              <a:rPr lang="es-CO" b="1" dirty="0">
                <a:hlinkClick r:id="rId2"/>
              </a:rPr>
              <a:t> </a:t>
            </a:r>
            <a:r>
              <a:rPr lang="es-CO" b="1" dirty="0" err="1">
                <a:hlinkClick r:id="rId2"/>
              </a:rPr>
              <a:t>using</a:t>
            </a:r>
            <a:r>
              <a:rPr lang="es-CO" b="1" dirty="0">
                <a:hlinkClick r:id="rId2"/>
              </a:rPr>
              <a:t> </a:t>
            </a:r>
            <a:r>
              <a:rPr lang="es-CO" b="1" dirty="0" err="1">
                <a:hlinkClick r:id="rId2"/>
              </a:rPr>
              <a:t>Genetic</a:t>
            </a:r>
            <a:r>
              <a:rPr lang="es-CO" b="1" dirty="0">
                <a:hlinkClick r:id="rId2"/>
              </a:rPr>
              <a:t> </a:t>
            </a:r>
            <a:r>
              <a:rPr lang="es-CO" b="1" dirty="0" err="1">
                <a:hlinkClick r:id="rId2"/>
              </a:rPr>
              <a:t>Algorithms</a:t>
            </a:r>
            <a:r>
              <a:rPr lang="es-CO" dirty="0"/>
              <a:t>, Coello </a:t>
            </a:r>
            <a:r>
              <a:rPr lang="es-CO" dirty="0" err="1"/>
              <a:t>Coello</a:t>
            </a:r>
            <a:r>
              <a:rPr lang="es-CO" dirty="0"/>
              <a:t>, C. A.; Santos Hernández, F. and Alonso Farrera, F. </a:t>
            </a:r>
            <a:r>
              <a:rPr lang="es-CO" i="1" dirty="0"/>
              <a:t>Expert </a:t>
            </a:r>
            <a:r>
              <a:rPr lang="es-CO" i="1" dirty="0" err="1"/>
              <a:t>Systems</a:t>
            </a:r>
            <a:r>
              <a:rPr lang="es-CO" i="1" dirty="0"/>
              <a:t> </a:t>
            </a:r>
            <a:r>
              <a:rPr lang="es-CO" i="1" dirty="0" err="1"/>
              <a:t>with</a:t>
            </a:r>
            <a:r>
              <a:rPr lang="es-CO" i="1" dirty="0"/>
              <a:t> </a:t>
            </a:r>
            <a:r>
              <a:rPr lang="es-CO" i="1" dirty="0" err="1"/>
              <a:t>Applications</a:t>
            </a:r>
            <a:r>
              <a:rPr lang="es-CO" i="1" dirty="0"/>
              <a:t> : </a:t>
            </a:r>
            <a:r>
              <a:rPr lang="es-CO" i="1" dirty="0" err="1"/>
              <a:t>An</a:t>
            </a:r>
            <a:r>
              <a:rPr lang="es-CO" i="1" dirty="0"/>
              <a:t> International </a:t>
            </a:r>
            <a:r>
              <a:rPr lang="es-CO" i="1" dirty="0" err="1"/>
              <a:t>Journal</a:t>
            </a:r>
            <a:r>
              <a:rPr lang="es-CO" dirty="0"/>
              <a:t>, pp. 101-108, </a:t>
            </a:r>
            <a:r>
              <a:rPr lang="es-CO" dirty="0" err="1"/>
              <a:t>Volume</a:t>
            </a:r>
            <a:r>
              <a:rPr lang="es-CO" dirty="0"/>
              <a:t> 12, No. 1, </a:t>
            </a:r>
            <a:r>
              <a:rPr lang="es-CO" dirty="0" err="1"/>
              <a:t>January</a:t>
            </a:r>
            <a:r>
              <a:rPr lang="es-CO" dirty="0"/>
              <a:t> 1997. </a:t>
            </a:r>
          </a:p>
        </p:txBody>
      </p:sp>
      <p:sp>
        <p:nvSpPr>
          <p:cNvPr id="4" name="AutoShape 4" descr="data:image/jpeg;base64,/9j/4AAQSkZJRgABAQAAAQABAAD/2wCEAAkGBxQTEhQUEhQUFhUUFRcUFBQWFxUXFxQVFBUWFhUUFBUYHCggGBolHBUUITEhJSkrLi4uFx8zODMsNygtLisBCgoKDg0OGhAQGywkHB0tLCwsLCwsLCwsLCwsLC0sLCwsLC8sLSwsLCwsLywsLSwsLCwsLCwsLCwsLCwsLCwsLP/AABEIALcBEwMBIgACEQEDEQH/xAAbAAABBQEBAAAAAAAAAAAAAAADAAECBAUGB//EAEEQAAEDAQQHBgMFBAsBAAAAAAEAAhEDBBIhMQVBUWFxobEGEyIygZFCcsEUUpKy8AcjotEVFjNDU2JzgsLS4ST/xAAZAQEBAQEBAQAAAAAAAAAAAAABAAIDBAX/xAAqEQACAgEDBAEEAQUAAAAAAAAAAQIREgMTITFBUfBhcZGhsQQigcHR4f/aAAwDAQACEQMRAD8A5Gz2141zxV2lpAkYt5qhTGARKBB902Zo0X1S4Q1pP62lPo0GAHAgzkd5lEscEDaNSPRp4jitJmWaLArFkZLoKDSardhp4ym6CrLtKiBlI5jmq9osgb4pm8TOGs4q20FQ0hVaA1pIBzgkBLkmONFABDtNAOgOAILhIIzwKthkqD6eLfm/4uWDRNtMD0EfoKZClCkEUVgYTFqsFia4s0NlZzQhVsGmMzgOLjA6q45ip2hvjpt2kuPBgw5kK5IseJuHIqxZ9K1GZOcNwJA9kG4kWpyZUjYs/aioMyD8zfq2CtOh2oafM38Lh0K5Et3KPdhO4zL04s9Ap6aonN135gRzyVuz2ljxLHtcNrSHdF5pdIyJ9ClQJZ5QBjOUY+i0tQw9Fdj1BJcBQ05Vb8TveR7OlaNDtW4eYNPEEH3GC2po5vSkdbCYrEs/aemfM1w4EO/krbNOWckDvWgnIO8J5pTMOEl2L6SZjwRIII2gz0TrRhjFMpJikCBCiQiKJCUZAuCE8KwQhuC2mBWLUkWEl0sjws0oVK0G7kcZWo5uAXPvq4nDWeq+dR9I2NC1yagB2ErodnFc32bcDVPyHqF0Q1cVpGWXGLUsTfCFlBa9k8o4JBFqmuH0nWdVqOedsAbAMAP1tXcMOK81+1Ok46z1WZI2mXKbnDIkcCVZGkqouy6fFrx+Fyz2W3aFN1raS3MeL/i5ZNG7T0474mA8MFapaaYcw4c1hsrMOsKYYCi2R0tK303ZPHrh1Rg8HWFyZphREjIwqwo61zm7VUZVBquP3Who9cZ5ELFZb3j4ieOPVGsulXNkkNMmTqOZPUlNkbnftUu9Czqem2HzNI9irLLdSPxAcRCiDl42Jru5TpuByIPAqcqogXdJu7RwExCqKyuafBDNNXIUSxFDZSLEoOpWzTUDTVyQOnaXtM8xIPuFfodoarfjd6w7qJWe9pUSNqcmgcUzo6Ha0/E1p4S085Ct/wBbaIEvDxqkC8BxjHkuMLQhPjatLUZzejFnpNDS9F+VRuO3w/mhWwZxGI2heVtqO1E/rcUahbns8pI4Et6La1Uc3/H8M9NKg4LhqHaas3NxI3gO55q4e2ZAxphx2NNw/wAUjmui1InN6EjqiElhN7VUyP7Or6BpHvKZdM15MbcvB5k9uAXJuqiTxXVh2C40OB1rys9qOg7LOHeu+Q/maumYMuK5fsmPG/5B+ZdQzMJRl9SzqW9ZB4W8FhalvWTyjglEGLc8NS8jbadoXrdUw1x2NPQrxhlcQETGJfbXapl4kQRn9CqIcDrClCwas0YTgws8Ejapis4a1DZpNruGv3xRm206wCsttqOsBEbaxrBRRWarbWDmIRBVZtxWbSrt59MY6JwZ1qojVYGnKFM0lkqbazhkT7ooTSbTjJGbaajcnu6rMbbHcfRFbb9rfZVEajNL1Bndd6R0R6enh8TD6FZAtbDnI9E8tOTh7q5I6CnpakfiI4gqzTrtd5XNPAhcsaaJS0ZUdkx3GI5lNkdQWqLnLJs+iLQPju/7/oJWnZtH1AfFVB3XJ/iJTTM2hXkiZVw2YcUrgGQ2b+qcQsoGn+olN9kcdXvhyK0muUCMU4osigbHtI9JT/YG4Yn0hXarcE4GSsUGTKjdG08ZaTOckmdURlHorIoNA8IaOAAT2pxDXFol103RtMYLO7NvrupudXDgS83ARBDYGO7Gc1tJGbLpG9JFLNyS0R584kD0+i44Qu4tNtZddfpMMNOLS5hy3eEfhXKUqdnqRdNdh2Fjaw/Ey4f4CuMpV1T/AH/02jV7HjxVeDRzK6lgxWN2a0O5l9wfTcHXYxNM4XpltUN2jat/7M9vmY4DbBj0OSlOL7g0yZyW/ZRgOAWCAuhs2QWwI20xSqnZTf8AlK8Ta4L2jTDos9c7KNQ/wOXikhUhQYAKQEIF0KbZAOOxYEMHu2qYrnYFWD3KQrbQoS0LQNYUm1AePBVmVATABnYBPRbWidDVXPY40n3QQTIu5YjzRrhQFmqwBsOAljQDiDdmRGGsua7bmfTKDV1jtBPqscHNYx72tBOpsAB4DWYEEi9tk8ZlZexFNv8AaVnu3NAaOBmZ5JorOUDyNZRaT3nBoJJwECV31n0DQZF2mCdriXHmtOlSgeEBu4ABWJWcDZtF2l0fuXcTDfzQtSh2YqnzFjfWTywXV3UVjOisUGRz1Dsqweeo525oAH1V2z6Eotyp3o1uJP8A4tssxQqdMnIa00gtgaFFrfK1reAA6KT2lWRRKcU9qaAzLVZO8BYS4AxJaYPoVeFPFEuKYamisBcxCi6jirbMFEnFVFZWFEynFl2lWH1AJxHugd+NquEXIu4GtMaQ2KP2jcourE7EZxHGQY7v5KDihGqdvtCGTO0o3EO2yd8JIVzcPYJI3fgdv5PPro2TO1GpEDAADgqsqJtTRm4cJx9lswabKiu2Gs5rvCSMNRI17lhstX3WvPpdHu6FoaMquLjIjAa5PrCHTI3hbHHzXXYjzNBOf3vNzW9Rc2B4Y4E9DK5ukMRxHVdBSGCzguxpMr9oQ37JafHdmjUEvBAEtIxu3jHovIhot5MUzTq64pVKbnHhTnvP4V6l2qMWK0/6TueC8aJ2hEoy7P38CmizaLM5n9o1zDse1zD7OAUWjAx+sVOzaSq0xDKtRo+6HOu/hmOSONJyD3lOhUkjE0xTd+KjcJ9SVm5Lt778jwVZKu6FZfr02uAILhI2jNR72zuzp1af+nVDx+Co2T+Nb/Zbs6+rVpVKLi5sk/vKZpkgAjAtL2nHeEbiXMlXvxZV4Ots9BjAAxrW4/CAOivUGEqVLRFW6HEC7/lhxOGwGVZYLuBBHHDkutp9GYp9x6dFRc3FWC/DV+uKjdGvatUFkhTiJ54dVMgDFRDwM4Qqlqbt9seinSLkPA1T0RGlUnWvYD6of2w7AjKKHGRpjFOCsc2xx1pu+cdZQ9RDts2DUAGJQKlpG1ZVa102eeoxvzOa3qVn1+0llbnWB+UOdzAhZ3H2Q7aOhNrGqUwtZ2Lj63bagPK2q70aBzM8lSq9unfBSaPmcTyACzlJmsYneGu7UoOLjrK83r9rrU7JzWfKwf8AKVQraatDvNXqHdeIHsICKb6sbSPUqrruLnR8xAHNUa2mrO3OvT9HB/JsrzB1UnE4naUwerEsj0Ot2sszcnPd8rSPzQqlTtkz4KZPzOjkAVxEpQmkFnXv7V1T5W0x7nnKpV9P2h394R8oaOYErnQE4qO2qorNc6Vr/wCNU/EUllfaCkkrNZ9OmfNTPu7oZCem2mPKS3ddH0KummhPoqyYNIEBsc33jqrejyWmSMDGsHosu2MgTw5mFY0VTxM7lpSMuJ01EyRxC1rRVLYWJYfO3j9F0FRrXZgLQGR2rq//AAVztYOb2ryO8V7F2hptNle0iQbou45XhsXEDQ9HCabhGx7seMrMmaSOUDtykCIPouoPZym7FpqjdDTHAmFXf2bInxF2sBopgx/ufErD1IrudVoaj5SK2hbfY2MLbTY+/JdIeLRVouaIHhhmBxBM54r0DQumGNs9IUmtotIDgxjnPdg6QC9xLndNcLiqPZ5vxNd61GCON1rloaGszbLUNTvKrAQWAhrX3C4jxgxdykYj4llYOXPfzbX2F6Wol9PodK/tTWtVc06Pdsp0wTdF0MLQP3j3lwxc4kAY7oOaVLtC9ogYepj2XOWVnc1T3NQkyDeaGTdbiGmnMgnaPZHtdQva50B0mTdlrniMi1wEGcyM0RcUml0Ok9GVrg6JunKgwcGO1+UDPECWwciNaINJNdm1w4Pw9iD1XnFp0vaBgQKe65H5pVOpbarvNUefUgewThfc4N0+h6o61Um4uqNb88DmCeiD/S9H4a9N25r2yeAdBK8quqQpnerBruWR6Hbu0vd52e0R95zC1h4OKx6vbh58lJg3kl3SFzVnqVKZljnM3tJbzarJ0rVPnLX/AOoym8+72kqV/D9/uVl2v2ptLvjDflaPrJVCtpCs/wA1Wod190e0wpC3Uz56DeLHVGnm5zf4Vq6R0PZ6Vms9Z9SrTdaLxbRLW1HBjSQKkyzwnwxxQ9RRaTXX3sVNnPhildV1lkpu8lekdzr7D6+EtH4kUaKqnygP+RzHn8LSTyWtyPf88BizNuJxTVuvZXs87HN+YFvUIFO0N3hKd9Coh3Se4VaYWn4h64dU1rpkNkHWMjvUQJlNT7lNSvnIXv8AbPRaFnsVZ39y7p+ZTIzHACJMTxRWU9kHgQVus7GWuqQW0nAbweoBWlZv2Y2p3mut9R9SFIG0jlTT/RVSqSHAYRGxenWP9lrx560bmk9I+q1aP7M7ODL3Ocfb6/RKizL1I+Txy/u5pL3JvYCxgeQ/w/8AVJaxZndief1KRGYI4goL1ZZXIyJHCQptrjW1rvmAJ98+a5ZI74MwbeMhtcP5/RWNHjNabqFJ5F6mBH3HPad5kkiYnMa1JliYD4cvmx9ZGaVJGXFk9H+dvH6FdDeWHZ6F1wOPpB+qvtrnf6gropIzi0Q084GiRObm9Vz9nGqVs6TrB9MD/MDyKoU6IWZrk1F8EDT8Q+U9QkKALoiPDOBI17oSdWAeYxutM4HDxDcj0nG/5XeQR5duefBcaR6lkkvp9O5XYzxPZrhrg443RjIgRMyM9m9V9Itu03h8QQRI2hoMXeAOvMK/ZxNeoYxuNEbPXWqOm6gLHMvBri4mHAAHCBDzgMjO4qXVG1xbpPhePgybIx/eVTBAc1xaThe8IukTmN6nT0jUYbveOBGq9OeORka0GwWeqxrwZi44MEhwJIzkHDV7rPqtESc/qF2gqbrmqOH8hpxi6abt8/LN9mkyRDg03yMYxkkDbEboCvu0bQA/eUmztBDekLnNDWJzpqNMsYWh4O1x+EYzBjHBdhYtGsDqmGT4GJEeBh1RtK5y4lwbi70rk79RmDQdlf5HPHB07t6geyVP4axHzNB+oW/YaIAdA+Nw25GNas92NiVJ1ycpxipcHJVeydT4KlN34h0BVep2ZrgeUHg5v1hdqbOEwobCQrgxRyGjNBMpsq1rXSquFNzAygwwaxcTN52JFMAYkbVl6YrVbXWdVqB18wA1rTDGtENYxupoH12r0MsdtnimaC0QAI4ISV33Lk8otlgfTi+0gHKQRlngeIVrRlOQ70XpFtpNqhoq0w8Nm7exuzE3ZymB7Kj/AENZxMMLZzuk/Urd8BRxdm0lWa+4yo9oJAADiBjuXV6C0Qa72NeWm84Nl1Kkcz94Nvc0I9l6N8PbUeCDMGCOi3NBu7itTcfE1jgSQQMsclnCLfQrdHQ0P2Z2QeeSf8neAeznOWpZOw9iZlSnj/4ArVHtTROYe3iARyKt0tOUHZVW+st6rqoRODlMajoazs8tJnq2esq7Tptb5WgcBCalamO8r2u4EHoiLVV0OblfUiXfrFNeQX2wB9y647XAC6MsDjOsHLWECnpWjgLxbILhfa9kjW7xgYYjHeq+aKuLLl79QUxd+oKenUDgC0ggiQQQQRtBGaDaqpGDYnMzMAZat/QpcqVgo26CT+sUkAGr92n+J3/VJZ3V4f2NbT8r7nkAaphikxqIWryn0AQpogopw1SDSguCIadqMytGo+5UQFMCUptF1Ctt20Az94THtCGwUycd+RI4YEFMWbkwaE7jDBFbSGj21PK8jyEXgD5H3sp9FeFgpCmzxvbUADTdkMMfFEmD7jchFgTXdidz4LFrowFLR9UPqVGubjdb4g0yA3WGlt0zOrUsHtLZanhcWEmXyWhxAyERGHFdMZ39U95wTGaTsZZNNeTjxaWssvdNvNqs8byREF78RtmMMtSzrVpDIG66GtMOAMy0GZzXohtD8AchjGY5oFooUqk95Rpul14kiCSBGYjacUqUbsrko4r3r/s5/s4+/ZqhaGsAe2Q2fEZbBkkxqXQ2O03b9/75ky2JAaNs6hqVero6gGgU6V0A4NkuAxBnxTjgjaPYxhPhbBnAtYI+Uhou5DbwKy3zwbUk40/engs6MqtcHXSD43nDY55I5K8GhUrNVa0XRJxLpwze4uI9JRxaRu9TnyWlwuTjPmTosXUrqCbUNnsQVJtdu/mtcGeSdxQdSRAdhlGZZiccgdZBA98lmWMVbJWyp3aZ1NaH2VoEl4zxDcY2nP8AUp6VKmSQC8kCYN1sxnB1bcdi57ke36ZrFmV3W5RdRWpTcyYubczMQJOGWoobqhGRHo1o6BKbbqvfyTXFmeyzSfCCTux6JOs1Qan+sgc1qUHm7UcS4gNujE+Z+A5Ss80wVJyba8A6oGKbtZZ6uZ9MUQV3jy1i2P8ADdVB9oATCkomktf1eQ4NjR2nSwgvqVHA3ovAQAczmSfEB7FMO1LsJaCW4NJzGWIuxjhzKzKxLjOAwAAGAAaIAHshGkqOSdtsHGL4o6PR/aqPCaYiBMOIxA8TocDAOBic52q1S7S03NcLr7zpJIDSJjDG9gMAFyzLKIxwHxHmGjadyjeALQ0Q0OBjWSDm46ys7spXXvya2YqrOx/rNROPeRuNOqSOJGCS5BuhKjpLcpcBjscR9El03Yd/2Z2Jdv8ABnAKQCaFIBZo6WSDVO6ohEhVFZG6na1PCZVFZK6ouYptKkiisr3UlYLVEsRiNlcpgCrFxMWIxKwbSdak6FIU00IobIho2JzTUmtRHBFDYDu0jTREiFCBLComUYNSNNRAbxSFQ64PFGuKJCrYUiP2gjIkeuHsUSjbXNIN4HiNuBGCGWhN3ScmGKLTbfrgHAiZIOIiceKf7YCAIIIyOBw2YH9SqTqSgaZTkWBsutjO6DQ7xF5c+QRECGiSMc3H1QW45EHgQsokjaolxTGSRlwNjFMSskV3DIuHqVNttdrPILpuIzgzTvIlGB4nYgatpWY23bQOYRjpBpgQcNkHiUSakqRJNcmhWtId8DcMhLoHNAqVcD4Wj0/mgis3afXBRNQHCen0VHTiuEDnLqyxa67r7vEd0YYDLJMh2phvTIxDTmNbRvSTGMaRSk7ZSa5TBQaZ2orSgQrSpgoQThRBpSAUA5SBURIBSAUQVIFRDlMnlJRCUSFOEoUQNKUSE0IEhKRUi1NdVQ2MAnhPdTgIobBp1KEoRRWRBSIUgE0IorBFqRCIQolqqGwZYmLYRVFwRQ2Vy2SnuooCchVFYDuwmdSCMQovaqisrmkFA0UZzEMhRWCukIVQlWSgueoCtfKSJ6J1q2FIgzSlPafZWGW+mfi6rmWIoTbM0dPTtbPvt90dlUHIj3XKAKQVkVHWhymHLkQ8jWfcorbS/wC873TkWJ1YUpXLtt1QfEeSKNKVBrB9FZFR0oKdc83TL9YbzRBpk6281ZIqZvSmlYzdMDWCjM0uzf7KtFTNKUpVNukqZ+LqiC1sOTm+4SBYvJByCKw2qchRBLya8opKElKUqMJ0ESCSZJRDFKEilCiGIUSFJMVUVkSEylKYqobIkJlJMQqiBuUCEWFBwRRWBcFWeFZeFXqJoLAykmJSVRWcc2qEZlXeeaSSaAO2odpUu+O1JJZNBBWKkLSdySSCJi07uafv93NJJQkhXG9SFYbeqZJQWEDxtUinSQxGSTpKEUoja7hk4+5SSUQZtuePiPVEGk6g1g+gSSVZUEbph2sN5ordNbW+x/8AEklZMKQVmmGHU4eyMzSdM6z7FJJKkyaDttLTkeqJfSSWzAryYlJJJESmJSSQI0piUklERJUXFJJQAXlVqpSSSRXKSSSi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782269"/>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42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958081"/>
            <a:ext cx="8229600" cy="252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587" y="3356992"/>
            <a:ext cx="5516885" cy="33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131840" y="188640"/>
            <a:ext cx="5688632" cy="769441"/>
          </a:xfrm>
          <a:prstGeom prst="rect">
            <a:avLst/>
          </a:prstGeom>
          <a:noFill/>
        </p:spPr>
        <p:txBody>
          <a:bodyPr wrap="square" rtlCol="0">
            <a:spAutoFit/>
          </a:bodyPr>
          <a:lstStyle/>
          <a:p>
            <a:r>
              <a:rPr lang="es-CO" sz="4400" b="1" dirty="0">
                <a:latin typeface="+mj-lt"/>
                <a:ea typeface="+mj-ea"/>
                <a:cs typeface="+mj-cs"/>
              </a:rPr>
              <a:t>Transporte</a:t>
            </a:r>
          </a:p>
        </p:txBody>
      </p:sp>
    </p:spTree>
    <p:extLst>
      <p:ext uri="{BB962C8B-B14F-4D97-AF65-F5344CB8AC3E}">
        <p14:creationId xmlns:p14="http://schemas.microsoft.com/office/powerpoint/2010/main" val="159636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Transporte</a:t>
            </a:r>
          </a:p>
        </p:txBody>
      </p:sp>
      <p:sp>
        <p:nvSpPr>
          <p:cNvPr id="3" name="2 Marcador de contenido"/>
          <p:cNvSpPr>
            <a:spLocks noGrp="1"/>
          </p:cNvSpPr>
          <p:nvPr>
            <p:ph idx="1"/>
          </p:nvPr>
        </p:nvSpPr>
        <p:spPr>
          <a:xfrm>
            <a:off x="683568" y="1628800"/>
            <a:ext cx="8229600" cy="4525963"/>
          </a:xfrm>
        </p:spPr>
        <p:txBody>
          <a:bodyPr/>
          <a:lstStyle/>
          <a:p>
            <a:r>
              <a:rPr lang="pt-BR" dirty="0"/>
              <a:t> T. G. Dias, J. P. de Sousa </a:t>
            </a:r>
            <a:r>
              <a:rPr lang="pt-BR" dirty="0" err="1"/>
              <a:t>and</a:t>
            </a:r>
            <a:r>
              <a:rPr lang="pt-BR" dirty="0"/>
              <a:t> J. F. Cunha , “</a:t>
            </a:r>
            <a:r>
              <a:rPr lang="en-US" dirty="0"/>
              <a:t>Genetic Algorithms for the Bus Driver Scheduling Problem: A Case Study”,2002. </a:t>
            </a:r>
            <a:r>
              <a:rPr lang="es-CO" dirty="0"/>
              <a:t>www.jstor.org/stable/822898 </a:t>
            </a:r>
          </a:p>
          <a:p>
            <a:endParaRPr lang="es-CO" dirty="0"/>
          </a:p>
          <a:p>
            <a:endParaRPr lang="es-CO" dirty="0"/>
          </a:p>
          <a:p>
            <a:endParaRPr lang="es-CO"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812276"/>
            <a:ext cx="4032448" cy="2536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49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700808"/>
            <a:ext cx="8748464" cy="4525963"/>
          </a:xfrm>
        </p:spPr>
        <p:txBody>
          <a:bodyPr>
            <a:normAutofit/>
          </a:bodyPr>
          <a:lstStyle/>
          <a:p>
            <a:pPr marL="0" indent="0">
              <a:buNone/>
            </a:pPr>
            <a:r>
              <a:rPr lang="es-CO" sz="2200" dirty="0"/>
              <a:t>A New </a:t>
            </a:r>
            <a:r>
              <a:rPr lang="es-CO" sz="2200" dirty="0" err="1"/>
              <a:t>Enhanced</a:t>
            </a:r>
            <a:r>
              <a:rPr lang="es-CO" sz="2200" dirty="0"/>
              <a:t> </a:t>
            </a:r>
            <a:r>
              <a:rPr lang="es-CO" sz="2200" dirty="0" err="1"/>
              <a:t>Bat-inspired</a:t>
            </a:r>
            <a:r>
              <a:rPr lang="es-CO" sz="2200" dirty="0"/>
              <a:t> </a:t>
            </a:r>
            <a:r>
              <a:rPr lang="es-CO" sz="2200" dirty="0" err="1"/>
              <a:t>Algorithm</a:t>
            </a:r>
            <a:r>
              <a:rPr lang="es-CO" sz="2200" dirty="0"/>
              <a:t> </a:t>
            </a:r>
            <a:r>
              <a:rPr lang="es-CO" sz="2200" dirty="0" err="1"/>
              <a:t>for</a:t>
            </a:r>
            <a:r>
              <a:rPr lang="es-CO" sz="2200" dirty="0"/>
              <a:t> </a:t>
            </a:r>
            <a:r>
              <a:rPr lang="es-CO" sz="2200" dirty="0" err="1"/>
              <a:t>Finding</a:t>
            </a:r>
            <a:r>
              <a:rPr lang="es-CO" sz="2200" dirty="0"/>
              <a:t> Linear </a:t>
            </a:r>
            <a:r>
              <a:rPr lang="es-CO" sz="2200" dirty="0" err="1"/>
              <a:t>Supply</a:t>
            </a:r>
            <a:r>
              <a:rPr lang="es-CO" sz="2200" dirty="0"/>
              <a:t> </a:t>
            </a:r>
            <a:r>
              <a:rPr lang="es-CO" sz="2200" dirty="0" err="1"/>
              <a:t>Function</a:t>
            </a:r>
            <a:r>
              <a:rPr lang="es-CO" sz="2200" dirty="0"/>
              <a:t> </a:t>
            </a:r>
            <a:r>
              <a:rPr lang="es-CO" sz="2200" dirty="0" err="1"/>
              <a:t>Equilibrium</a:t>
            </a:r>
            <a:r>
              <a:rPr lang="es-CO" sz="2200" dirty="0"/>
              <a:t> of </a:t>
            </a:r>
            <a:r>
              <a:rPr lang="es-CO" sz="2200" dirty="0" err="1"/>
              <a:t>GENCOs</a:t>
            </a:r>
            <a:r>
              <a:rPr lang="es-CO" sz="2200" dirty="0"/>
              <a:t> in </a:t>
            </a:r>
            <a:r>
              <a:rPr lang="es-CO" sz="2200" dirty="0" err="1"/>
              <a:t>the</a:t>
            </a:r>
            <a:r>
              <a:rPr lang="es-CO" sz="2200" dirty="0"/>
              <a:t> </a:t>
            </a:r>
            <a:r>
              <a:rPr lang="es-CO" sz="2200" dirty="0" err="1"/>
              <a:t>Competitive</a:t>
            </a:r>
            <a:r>
              <a:rPr lang="es-CO" sz="2200" dirty="0"/>
              <a:t> </a:t>
            </a:r>
            <a:r>
              <a:rPr lang="es-CO" sz="2200" dirty="0" err="1"/>
              <a:t>Electricity</a:t>
            </a:r>
            <a:r>
              <a:rPr lang="es-CO" sz="2200" dirty="0"/>
              <a:t> </a:t>
            </a:r>
            <a:r>
              <a:rPr lang="es-CO" sz="2200" dirty="0" err="1"/>
              <a:t>Market</a:t>
            </a:r>
            <a:r>
              <a:rPr lang="es-CO" sz="2200" dirty="0"/>
              <a:t>.</a:t>
            </a:r>
          </a:p>
          <a:p>
            <a:endParaRPr lang="es-CO" sz="2200" dirty="0"/>
          </a:p>
          <a:p>
            <a:pPr marL="0" indent="0">
              <a:buNone/>
            </a:pPr>
            <a:r>
              <a:rPr lang="es-CO" sz="2200" dirty="0"/>
              <a:t>Encuentra la oferta de equilibrio, en una determinada hora, de una empresa generadora en un mercado eléctrico con restricciones en la red y en el que tiene información incompleta de sus </a:t>
            </a:r>
            <a:r>
              <a:rPr lang="es-CO" sz="2200" dirty="0" err="1"/>
              <a:t>cometidores</a:t>
            </a:r>
            <a:r>
              <a:rPr lang="es-CO" sz="2200" dirty="0"/>
              <a:t> </a:t>
            </a:r>
          </a:p>
          <a:p>
            <a:endParaRPr lang="es-CO" sz="2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5940152" cy="2465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6660232" y="4725142"/>
            <a:ext cx="2286000" cy="1200329"/>
          </a:xfrm>
          <a:prstGeom prst="rect">
            <a:avLst/>
          </a:prstGeom>
          <a:ln>
            <a:solidFill>
              <a:schemeClr val="tx1"/>
            </a:solidFill>
          </a:ln>
        </p:spPr>
        <p:txBody>
          <a:bodyPr>
            <a:spAutoFit/>
          </a:bodyPr>
          <a:lstStyle/>
          <a:p>
            <a:pPr marL="342900" lvl="0" indent="-342900">
              <a:spcBef>
                <a:spcPct val="20000"/>
              </a:spcBef>
              <a:buFont typeface="Arial" panose="020B0604020202020204" pitchFamily="34" charset="0"/>
              <a:buChar char="•"/>
            </a:pPr>
            <a:r>
              <a:rPr lang="es-CO" sz="1200" dirty="0" err="1">
                <a:solidFill>
                  <a:prstClr val="black"/>
                </a:solidFill>
              </a:rPr>
              <a:t>Niknam</a:t>
            </a:r>
            <a:r>
              <a:rPr lang="es-CO" sz="1200" dirty="0">
                <a:solidFill>
                  <a:prstClr val="black"/>
                </a:solidFill>
              </a:rPr>
              <a:t>, </a:t>
            </a:r>
            <a:r>
              <a:rPr lang="es-CO" sz="1200" dirty="0" err="1">
                <a:solidFill>
                  <a:prstClr val="black"/>
                </a:solidFill>
              </a:rPr>
              <a:t>Taher</a:t>
            </a:r>
            <a:r>
              <a:rPr lang="es-CO" sz="1200" dirty="0">
                <a:solidFill>
                  <a:prstClr val="black"/>
                </a:solidFill>
              </a:rPr>
              <a:t>, </a:t>
            </a:r>
            <a:r>
              <a:rPr lang="es-CO" sz="1200" dirty="0" err="1">
                <a:solidFill>
                  <a:prstClr val="black"/>
                </a:solidFill>
              </a:rPr>
              <a:t>Sajjad</a:t>
            </a:r>
            <a:r>
              <a:rPr lang="es-CO" sz="1200" dirty="0">
                <a:solidFill>
                  <a:prstClr val="black"/>
                </a:solidFill>
              </a:rPr>
              <a:t> </a:t>
            </a:r>
            <a:r>
              <a:rPr lang="es-CO" sz="1200" dirty="0" err="1">
                <a:solidFill>
                  <a:prstClr val="black"/>
                </a:solidFill>
              </a:rPr>
              <a:t>Sharifinia</a:t>
            </a:r>
            <a:r>
              <a:rPr lang="es-CO" sz="1200" dirty="0">
                <a:solidFill>
                  <a:prstClr val="black"/>
                </a:solidFill>
              </a:rPr>
              <a:t>, and </a:t>
            </a:r>
            <a:r>
              <a:rPr lang="es-CO" sz="1200" dirty="0" err="1">
                <a:solidFill>
                  <a:prstClr val="black"/>
                </a:solidFill>
              </a:rPr>
              <a:t>Rasoul</a:t>
            </a:r>
            <a:r>
              <a:rPr lang="es-CO" sz="1200" dirty="0">
                <a:solidFill>
                  <a:prstClr val="black"/>
                </a:solidFill>
              </a:rPr>
              <a:t> </a:t>
            </a:r>
            <a:r>
              <a:rPr lang="es-CO" sz="1200" dirty="0" err="1">
                <a:solidFill>
                  <a:prstClr val="black"/>
                </a:solidFill>
              </a:rPr>
              <a:t>Azizipanah-Abarghooee</a:t>
            </a:r>
            <a:r>
              <a:rPr lang="es-CO" sz="1200" dirty="0">
                <a:solidFill>
                  <a:prstClr val="black"/>
                </a:solidFill>
              </a:rPr>
              <a:t>, 2013 </a:t>
            </a:r>
            <a:r>
              <a:rPr lang="es-CO" sz="1200" dirty="0" err="1">
                <a:solidFill>
                  <a:prstClr val="black"/>
                </a:solidFill>
              </a:rPr>
              <a:t>Energy</a:t>
            </a:r>
            <a:r>
              <a:rPr lang="es-CO" sz="1200" dirty="0">
                <a:solidFill>
                  <a:prstClr val="black"/>
                </a:solidFill>
              </a:rPr>
              <a:t> </a:t>
            </a:r>
            <a:r>
              <a:rPr lang="es-CO" sz="1200" dirty="0" err="1">
                <a:solidFill>
                  <a:prstClr val="black"/>
                </a:solidFill>
              </a:rPr>
              <a:t>Conversion</a:t>
            </a:r>
            <a:r>
              <a:rPr lang="es-CO" sz="1200" dirty="0">
                <a:solidFill>
                  <a:prstClr val="black"/>
                </a:solidFill>
              </a:rPr>
              <a:t> and Management 76(0): 1015–1028 </a:t>
            </a:r>
          </a:p>
        </p:txBody>
      </p:sp>
      <p:sp>
        <p:nvSpPr>
          <p:cNvPr id="5" name="4 CuadroTexto"/>
          <p:cNvSpPr txBox="1"/>
          <p:nvPr/>
        </p:nvSpPr>
        <p:spPr>
          <a:xfrm>
            <a:off x="1547664" y="555523"/>
            <a:ext cx="5688632" cy="769441"/>
          </a:xfrm>
          <a:prstGeom prst="rect">
            <a:avLst/>
          </a:prstGeom>
          <a:noFill/>
        </p:spPr>
        <p:txBody>
          <a:bodyPr wrap="square" rtlCol="0">
            <a:spAutoFit/>
          </a:bodyPr>
          <a:lstStyle/>
          <a:p>
            <a:pPr algn="ctr"/>
            <a:r>
              <a:rPr lang="es-CO" sz="4400" b="1" dirty="0">
                <a:latin typeface="+mj-lt"/>
                <a:ea typeface="+mj-ea"/>
                <a:cs typeface="+mj-cs"/>
              </a:rPr>
              <a:t>Mercados eléctricos</a:t>
            </a:r>
          </a:p>
        </p:txBody>
      </p:sp>
    </p:spTree>
    <p:extLst>
      <p:ext uri="{BB962C8B-B14F-4D97-AF65-F5344CB8AC3E}">
        <p14:creationId xmlns:p14="http://schemas.microsoft.com/office/powerpoint/2010/main" val="646411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1079" y="434004"/>
            <a:ext cx="8721799" cy="4525963"/>
          </a:xfrm>
        </p:spPr>
        <p:txBody>
          <a:bodyPr>
            <a:normAutofit/>
          </a:bodyPr>
          <a:lstStyle/>
          <a:p>
            <a:pPr marL="0" indent="0" algn="ctr">
              <a:spcBef>
                <a:spcPct val="0"/>
              </a:spcBef>
              <a:buNone/>
            </a:pPr>
            <a:r>
              <a:rPr lang="es-MX" altLang="es-CO" sz="4400" b="1" dirty="0">
                <a:latin typeface="+mj-lt"/>
                <a:ea typeface="+mj-ea"/>
                <a:cs typeface="+mj-cs"/>
              </a:rPr>
              <a:t>Cadenas de suministro</a:t>
            </a:r>
          </a:p>
          <a:p>
            <a:pPr marL="0" indent="0">
              <a:buNone/>
            </a:pPr>
            <a:r>
              <a:rPr lang="es-CO" altLang="es-CO" dirty="0"/>
              <a:t>D</a:t>
            </a:r>
            <a:r>
              <a:rPr lang="es-ES" altLang="es-CO" sz="2400" dirty="0" err="1"/>
              <a:t>eterminar</a:t>
            </a:r>
            <a:r>
              <a:rPr lang="es-ES" altLang="es-CO" sz="2400" dirty="0"/>
              <a:t> las cantidades y el periodo en el cual se deben entregar los productos, además de los vehículos que se utilizarán y las rutas que estos seguirán, de forma tal que se minimicen los costos de la operación al mismo tiempo en que se </a:t>
            </a:r>
            <a:r>
              <a:rPr lang="en-US" altLang="es-CO" sz="2400" dirty="0" err="1"/>
              <a:t>maximiza</a:t>
            </a:r>
            <a:r>
              <a:rPr lang="en-US" altLang="es-CO" sz="2400" dirty="0"/>
              <a:t> el </a:t>
            </a:r>
            <a:r>
              <a:rPr lang="en-US" altLang="es-CO" sz="2400" dirty="0" err="1"/>
              <a:t>nivel</a:t>
            </a:r>
            <a:r>
              <a:rPr lang="en-US" altLang="es-CO" sz="2400" dirty="0"/>
              <a:t> de </a:t>
            </a:r>
            <a:r>
              <a:rPr lang="en-US" altLang="es-CO" sz="2400" dirty="0" err="1"/>
              <a:t>servicio</a:t>
            </a:r>
            <a:r>
              <a:rPr lang="en-US" altLang="es-CO" sz="2400" dirty="0"/>
              <a:t> al </a:t>
            </a:r>
            <a:r>
              <a:rPr lang="en-US" altLang="es-CO" sz="2400" dirty="0" err="1"/>
              <a:t>cliente</a:t>
            </a:r>
            <a:r>
              <a:rPr lang="en-US" altLang="es-CO" sz="2400" dirty="0"/>
              <a:t> final.</a:t>
            </a:r>
          </a:p>
          <a:p>
            <a:pPr marL="0" indent="0">
              <a:buNone/>
            </a:pPr>
            <a:endParaRPr lang="es-MX" altLang="es-CO" sz="1500" dirty="0"/>
          </a:p>
          <a:p>
            <a:pPr marL="0" indent="0">
              <a:buNone/>
            </a:pPr>
            <a:r>
              <a:rPr lang="es-MX" altLang="es-CO" sz="1500" dirty="0" err="1"/>
              <a:t>Songsong</a:t>
            </a:r>
            <a:r>
              <a:rPr lang="es-MX" altLang="es-CO" sz="1500" dirty="0"/>
              <a:t> </a:t>
            </a:r>
            <a:r>
              <a:rPr lang="es-MX" altLang="es-CO" sz="1500" dirty="0" err="1"/>
              <a:t>Liu</a:t>
            </a:r>
            <a:r>
              <a:rPr lang="es-MX" altLang="es-CO" sz="1500" dirty="0"/>
              <a:t> and Lazaros G.</a:t>
            </a:r>
            <a:r>
              <a:rPr lang="es-CO" altLang="es-CO" sz="1500" dirty="0"/>
              <a:t>(2013). </a:t>
            </a:r>
            <a:r>
              <a:rPr lang="es-CO" altLang="es-CO" sz="1500" i="1" dirty="0" err="1"/>
              <a:t>Multiobjective</a:t>
            </a:r>
            <a:r>
              <a:rPr lang="es-CO" altLang="es-CO" sz="1500" i="1" dirty="0"/>
              <a:t> </a:t>
            </a:r>
            <a:r>
              <a:rPr lang="es-CO" altLang="es-CO" sz="1500" i="1" dirty="0" err="1"/>
              <a:t>optimisation</a:t>
            </a:r>
            <a:r>
              <a:rPr lang="es-CO" altLang="es-CO" sz="1500" i="1" dirty="0"/>
              <a:t> of </a:t>
            </a:r>
            <a:r>
              <a:rPr lang="es-CO" altLang="es-CO" sz="1500" i="1" dirty="0" err="1"/>
              <a:t>production</a:t>
            </a:r>
            <a:r>
              <a:rPr lang="es-CO" altLang="es-CO" sz="1500" i="1" dirty="0"/>
              <a:t>, </a:t>
            </a:r>
            <a:r>
              <a:rPr lang="es-CO" altLang="es-CO" sz="1500" i="1" dirty="0" err="1"/>
              <a:t>distribution</a:t>
            </a:r>
            <a:r>
              <a:rPr lang="es-CO" altLang="es-CO" sz="1500" i="1" dirty="0"/>
              <a:t> and </a:t>
            </a:r>
            <a:r>
              <a:rPr lang="es-CO" altLang="es-CO" sz="1500" i="1" dirty="0" err="1"/>
              <a:t>capacity</a:t>
            </a:r>
            <a:r>
              <a:rPr lang="es-CO" altLang="es-CO" sz="1500" i="1" dirty="0"/>
              <a:t> </a:t>
            </a:r>
            <a:r>
              <a:rPr lang="es-CO" altLang="es-CO" sz="1500" i="1" dirty="0" err="1"/>
              <a:t>planning</a:t>
            </a:r>
            <a:r>
              <a:rPr lang="es-CO" altLang="es-CO" sz="1500" i="1" dirty="0"/>
              <a:t> of global </a:t>
            </a:r>
            <a:r>
              <a:rPr lang="es-CO" altLang="es-CO" sz="1500" i="1" dirty="0" err="1"/>
              <a:t>supply</a:t>
            </a:r>
            <a:r>
              <a:rPr lang="es-CO" altLang="es-CO" sz="1500" i="1" dirty="0"/>
              <a:t> </a:t>
            </a:r>
            <a:r>
              <a:rPr lang="es-CO" altLang="es-CO" sz="1500" i="1" dirty="0" err="1"/>
              <a:t>chain</a:t>
            </a:r>
            <a:r>
              <a:rPr lang="es-CO" altLang="es-CO" sz="1500" i="1" dirty="0"/>
              <a:t> in </a:t>
            </a:r>
            <a:r>
              <a:rPr lang="es-CO" altLang="es-CO" sz="1500" i="1" dirty="0" err="1"/>
              <a:t>the</a:t>
            </a:r>
            <a:r>
              <a:rPr lang="es-CO" altLang="es-CO" sz="1500" i="1" dirty="0"/>
              <a:t> </a:t>
            </a:r>
            <a:r>
              <a:rPr lang="es-CO" altLang="es-CO" sz="1500" i="1" dirty="0" err="1"/>
              <a:t>process</a:t>
            </a:r>
            <a:r>
              <a:rPr lang="es-CO" altLang="es-CO" sz="1500" i="1" dirty="0"/>
              <a:t> </a:t>
            </a:r>
            <a:r>
              <a:rPr lang="es-CO" altLang="es-CO" sz="1500" i="1" dirty="0" err="1"/>
              <a:t>industry</a:t>
            </a:r>
            <a:r>
              <a:rPr lang="es-CO" altLang="es-CO" sz="1500" i="1" dirty="0"/>
              <a:t>.</a:t>
            </a:r>
            <a:r>
              <a:rPr lang="es-CO" altLang="es-CO" sz="1500" dirty="0"/>
              <a:t> Omega 41, </a:t>
            </a:r>
            <a:endParaRPr lang="es-CO" sz="1500" dirty="0"/>
          </a:p>
        </p:txBody>
      </p:sp>
      <p:grpSp>
        <p:nvGrpSpPr>
          <p:cNvPr id="4" name="3 Grupo"/>
          <p:cNvGrpSpPr/>
          <p:nvPr/>
        </p:nvGrpSpPr>
        <p:grpSpPr>
          <a:xfrm>
            <a:off x="2066934" y="4165892"/>
            <a:ext cx="6783858" cy="3040062"/>
            <a:chOff x="452438" y="911225"/>
            <a:chExt cx="8691562" cy="5540375"/>
          </a:xfrm>
        </p:grpSpPr>
        <p:grpSp>
          <p:nvGrpSpPr>
            <p:cNvPr id="5" name="94 Grupo"/>
            <p:cNvGrpSpPr>
              <a:grpSpLocks/>
            </p:cNvGrpSpPr>
            <p:nvPr/>
          </p:nvGrpSpPr>
          <p:grpSpPr bwMode="auto">
            <a:xfrm>
              <a:off x="461963" y="911225"/>
              <a:ext cx="8502650" cy="4862513"/>
              <a:chOff x="461380" y="911662"/>
              <a:chExt cx="8503108" cy="4861664"/>
            </a:xfrm>
          </p:grpSpPr>
          <p:sp>
            <p:nvSpPr>
              <p:cNvPr id="9" name="8 Elipse"/>
              <p:cNvSpPr/>
              <p:nvPr/>
            </p:nvSpPr>
            <p:spPr>
              <a:xfrm>
                <a:off x="983695" y="1579883"/>
                <a:ext cx="576294" cy="5761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CO" sz="800"/>
              </a:p>
            </p:txBody>
          </p:sp>
          <p:sp>
            <p:nvSpPr>
              <p:cNvPr id="10" name="9 Elipse"/>
              <p:cNvSpPr/>
              <p:nvPr/>
            </p:nvSpPr>
            <p:spPr>
              <a:xfrm>
                <a:off x="983695" y="2643323"/>
                <a:ext cx="576294" cy="5761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CO" sz="800"/>
              </a:p>
            </p:txBody>
          </p:sp>
          <p:sp>
            <p:nvSpPr>
              <p:cNvPr id="11" name="10 Elipse"/>
              <p:cNvSpPr/>
              <p:nvPr/>
            </p:nvSpPr>
            <p:spPr>
              <a:xfrm>
                <a:off x="983695" y="3651209"/>
                <a:ext cx="576294" cy="5761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CO" sz="800"/>
              </a:p>
            </p:txBody>
          </p:sp>
          <p:sp>
            <p:nvSpPr>
              <p:cNvPr id="12" name="11 Elipse"/>
              <p:cNvSpPr/>
              <p:nvPr/>
            </p:nvSpPr>
            <p:spPr>
              <a:xfrm>
                <a:off x="969407" y="4616240"/>
                <a:ext cx="574706" cy="5761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CO" sz="800"/>
              </a:p>
            </p:txBody>
          </p:sp>
          <p:sp>
            <p:nvSpPr>
              <p:cNvPr id="13" name="12 Elipse"/>
              <p:cNvSpPr/>
              <p:nvPr/>
            </p:nvSpPr>
            <p:spPr>
              <a:xfrm>
                <a:off x="2423636" y="2300482"/>
                <a:ext cx="576293" cy="5761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800"/>
              </a:p>
            </p:txBody>
          </p:sp>
          <p:sp>
            <p:nvSpPr>
              <p:cNvPr id="14" name="13 Elipse"/>
              <p:cNvSpPr/>
              <p:nvPr/>
            </p:nvSpPr>
            <p:spPr>
              <a:xfrm>
                <a:off x="2436336" y="3122664"/>
                <a:ext cx="576293" cy="5761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800"/>
              </a:p>
            </p:txBody>
          </p:sp>
          <p:sp>
            <p:nvSpPr>
              <p:cNvPr id="15" name="14 Elipse"/>
              <p:cNvSpPr/>
              <p:nvPr/>
            </p:nvSpPr>
            <p:spPr>
              <a:xfrm>
                <a:off x="2450624" y="3968653"/>
                <a:ext cx="576294" cy="5761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800"/>
              </a:p>
            </p:txBody>
          </p:sp>
          <p:sp>
            <p:nvSpPr>
              <p:cNvPr id="16" name="15 Elipse"/>
              <p:cNvSpPr/>
              <p:nvPr/>
            </p:nvSpPr>
            <p:spPr>
              <a:xfrm>
                <a:off x="3863575" y="3957543"/>
                <a:ext cx="576294" cy="57616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CO" sz="800"/>
              </a:p>
            </p:txBody>
          </p:sp>
          <p:sp>
            <p:nvSpPr>
              <p:cNvPr id="17" name="16 Elipse"/>
              <p:cNvSpPr/>
              <p:nvPr/>
            </p:nvSpPr>
            <p:spPr>
              <a:xfrm>
                <a:off x="3822298" y="3092506"/>
                <a:ext cx="576294" cy="5761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CO" sz="800"/>
              </a:p>
            </p:txBody>
          </p:sp>
          <p:sp>
            <p:nvSpPr>
              <p:cNvPr id="18" name="17 Elipse"/>
              <p:cNvSpPr/>
              <p:nvPr/>
            </p:nvSpPr>
            <p:spPr>
              <a:xfrm>
                <a:off x="3806422" y="2300482"/>
                <a:ext cx="576294" cy="57616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CO" sz="800"/>
              </a:p>
            </p:txBody>
          </p:sp>
          <p:sp>
            <p:nvSpPr>
              <p:cNvPr id="19" name="18 Elipse"/>
              <p:cNvSpPr/>
              <p:nvPr/>
            </p:nvSpPr>
            <p:spPr>
              <a:xfrm>
                <a:off x="5411472" y="2286197"/>
                <a:ext cx="576293" cy="5761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CO" sz="800"/>
              </a:p>
            </p:txBody>
          </p:sp>
          <p:sp>
            <p:nvSpPr>
              <p:cNvPr id="20" name="19 Elipse"/>
              <p:cNvSpPr/>
              <p:nvPr/>
            </p:nvSpPr>
            <p:spPr>
              <a:xfrm>
                <a:off x="5397183" y="4232132"/>
                <a:ext cx="576294" cy="5761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CO" sz="800"/>
              </a:p>
            </p:txBody>
          </p:sp>
          <p:sp>
            <p:nvSpPr>
              <p:cNvPr id="21" name="20 Elipse"/>
              <p:cNvSpPr/>
              <p:nvPr/>
            </p:nvSpPr>
            <p:spPr>
              <a:xfrm>
                <a:off x="5411472" y="1406876"/>
                <a:ext cx="576293" cy="5761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CO" sz="800"/>
              </a:p>
            </p:txBody>
          </p:sp>
          <p:sp>
            <p:nvSpPr>
              <p:cNvPr id="22" name="21 Elipse"/>
              <p:cNvSpPr/>
              <p:nvPr/>
            </p:nvSpPr>
            <p:spPr>
              <a:xfrm>
                <a:off x="5411472" y="3224246"/>
                <a:ext cx="576293" cy="57616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CO" sz="800"/>
              </a:p>
            </p:txBody>
          </p:sp>
          <p:sp>
            <p:nvSpPr>
              <p:cNvPr id="23" name="18 CuadroTexto"/>
              <p:cNvSpPr txBox="1">
                <a:spLocks noChangeArrowheads="1"/>
              </p:cNvSpPr>
              <p:nvPr/>
            </p:nvSpPr>
            <p:spPr bwMode="auto">
              <a:xfrm>
                <a:off x="461380" y="5301208"/>
                <a:ext cx="216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b="1"/>
                  <a:t>Proveedores</a:t>
                </a:r>
                <a:endParaRPr lang="es-CO" altLang="es-CO" sz="800" b="1"/>
              </a:p>
            </p:txBody>
          </p:sp>
          <p:sp>
            <p:nvSpPr>
              <p:cNvPr id="24" name="19 CuadroTexto"/>
              <p:cNvSpPr txBox="1">
                <a:spLocks noChangeArrowheads="1"/>
              </p:cNvSpPr>
              <p:nvPr/>
            </p:nvSpPr>
            <p:spPr bwMode="auto">
              <a:xfrm>
                <a:off x="2267744" y="4689000"/>
                <a:ext cx="1224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b="1"/>
                  <a:t>Plantas</a:t>
                </a:r>
                <a:endParaRPr lang="es-CO" altLang="es-CO" sz="800" b="1"/>
              </a:p>
            </p:txBody>
          </p:sp>
          <p:sp>
            <p:nvSpPr>
              <p:cNvPr id="25" name="20 CuadroTexto"/>
              <p:cNvSpPr txBox="1">
                <a:spLocks noChangeArrowheads="1"/>
              </p:cNvSpPr>
              <p:nvPr/>
            </p:nvSpPr>
            <p:spPr bwMode="auto">
              <a:xfrm>
                <a:off x="3563888" y="5373216"/>
                <a:ext cx="31683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b="1"/>
                  <a:t>Centros de Distribución</a:t>
                </a:r>
                <a:endParaRPr lang="es-CO" altLang="es-CO" sz="800" b="1"/>
              </a:p>
            </p:txBody>
          </p:sp>
          <p:sp>
            <p:nvSpPr>
              <p:cNvPr id="26" name="21 CuadroTexto"/>
              <p:cNvSpPr txBox="1">
                <a:spLocks noChangeArrowheads="1"/>
              </p:cNvSpPr>
              <p:nvPr/>
            </p:nvSpPr>
            <p:spPr bwMode="auto">
              <a:xfrm>
                <a:off x="3635897" y="4797153"/>
                <a:ext cx="1656184" cy="3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a:t>CD Nacional</a:t>
                </a:r>
                <a:endParaRPr lang="es-CO" altLang="es-CO" sz="800"/>
              </a:p>
            </p:txBody>
          </p:sp>
          <p:sp>
            <p:nvSpPr>
              <p:cNvPr id="27" name="22 CuadroTexto"/>
              <p:cNvSpPr txBox="1">
                <a:spLocks noChangeArrowheads="1"/>
              </p:cNvSpPr>
              <p:nvPr/>
            </p:nvSpPr>
            <p:spPr bwMode="auto">
              <a:xfrm>
                <a:off x="5076056" y="4797153"/>
                <a:ext cx="1650301" cy="3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a:t>CD Regional</a:t>
                </a:r>
                <a:endParaRPr lang="es-CO" altLang="es-CO" sz="800"/>
              </a:p>
            </p:txBody>
          </p:sp>
          <p:cxnSp>
            <p:nvCxnSpPr>
              <p:cNvPr id="28" name="27 Conector recto de flecha"/>
              <p:cNvCxnSpPr>
                <a:stCxn id="9" idx="6"/>
                <a:endCxn id="13" idx="2"/>
              </p:cNvCxnSpPr>
              <p:nvPr/>
            </p:nvCxnSpPr>
            <p:spPr>
              <a:xfrm>
                <a:off x="1559989" y="1868758"/>
                <a:ext cx="863647" cy="7205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28 Conector recto de flecha"/>
              <p:cNvCxnSpPr>
                <a:stCxn id="13" idx="6"/>
                <a:endCxn id="18" idx="2"/>
              </p:cNvCxnSpPr>
              <p:nvPr/>
            </p:nvCxnSpPr>
            <p:spPr>
              <a:xfrm>
                <a:off x="2999929" y="2589357"/>
                <a:ext cx="80649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29 Conector recto de flecha"/>
              <p:cNvCxnSpPr>
                <a:stCxn id="14" idx="6"/>
                <a:endCxn id="17" idx="2"/>
              </p:cNvCxnSpPr>
              <p:nvPr/>
            </p:nvCxnSpPr>
            <p:spPr>
              <a:xfrm flipV="1">
                <a:off x="3012629" y="3381381"/>
                <a:ext cx="809669" cy="301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0 Conector recto de flecha"/>
              <p:cNvCxnSpPr>
                <a:stCxn id="15" idx="6"/>
                <a:endCxn id="16" idx="2"/>
              </p:cNvCxnSpPr>
              <p:nvPr/>
            </p:nvCxnSpPr>
            <p:spPr>
              <a:xfrm flipV="1">
                <a:off x="3026918" y="4244830"/>
                <a:ext cx="836657" cy="1269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31 Conector recto de flecha"/>
              <p:cNvCxnSpPr>
                <a:stCxn id="18" idx="6"/>
                <a:endCxn id="21" idx="3"/>
              </p:cNvCxnSpPr>
              <p:nvPr/>
            </p:nvCxnSpPr>
            <p:spPr>
              <a:xfrm flipV="1">
                <a:off x="4382716" y="1898915"/>
                <a:ext cx="1112897" cy="6904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32 Conector recto de flecha"/>
              <p:cNvCxnSpPr>
                <a:stCxn id="17" idx="6"/>
                <a:endCxn id="21" idx="3"/>
              </p:cNvCxnSpPr>
              <p:nvPr/>
            </p:nvCxnSpPr>
            <p:spPr>
              <a:xfrm flipV="1">
                <a:off x="4398592" y="1898915"/>
                <a:ext cx="1097021" cy="14824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33 Conector recto de flecha"/>
              <p:cNvCxnSpPr>
                <a:stCxn id="16" idx="6"/>
                <a:endCxn id="21" idx="3"/>
              </p:cNvCxnSpPr>
              <p:nvPr/>
            </p:nvCxnSpPr>
            <p:spPr>
              <a:xfrm flipV="1">
                <a:off x="4439869" y="1898915"/>
                <a:ext cx="1055744" cy="23459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34 Conector recto de flecha"/>
              <p:cNvCxnSpPr>
                <a:stCxn id="17" idx="6"/>
                <a:endCxn id="19" idx="2"/>
              </p:cNvCxnSpPr>
              <p:nvPr/>
            </p:nvCxnSpPr>
            <p:spPr>
              <a:xfrm flipV="1">
                <a:off x="4398592" y="2573485"/>
                <a:ext cx="1012880" cy="8078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35 Conector recto de flecha"/>
              <p:cNvCxnSpPr>
                <a:stCxn id="17" idx="6"/>
                <a:endCxn id="22" idx="2"/>
              </p:cNvCxnSpPr>
              <p:nvPr/>
            </p:nvCxnSpPr>
            <p:spPr>
              <a:xfrm>
                <a:off x="4398592" y="3381381"/>
                <a:ext cx="1012880" cy="1317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36 Conector recto de flecha"/>
              <p:cNvCxnSpPr>
                <a:stCxn id="17" idx="6"/>
                <a:endCxn id="20" idx="1"/>
              </p:cNvCxnSpPr>
              <p:nvPr/>
            </p:nvCxnSpPr>
            <p:spPr>
              <a:xfrm>
                <a:off x="4398592" y="3381381"/>
                <a:ext cx="1082733" cy="93646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37 Conector recto de flecha"/>
              <p:cNvCxnSpPr>
                <a:stCxn id="18" idx="6"/>
                <a:endCxn id="19" idx="2"/>
              </p:cNvCxnSpPr>
              <p:nvPr/>
            </p:nvCxnSpPr>
            <p:spPr>
              <a:xfrm flipV="1">
                <a:off x="4382716" y="2573485"/>
                <a:ext cx="1028755" cy="158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38 Conector recto de flecha"/>
              <p:cNvCxnSpPr>
                <a:stCxn id="18" idx="6"/>
                <a:endCxn id="22" idx="2"/>
              </p:cNvCxnSpPr>
              <p:nvPr/>
            </p:nvCxnSpPr>
            <p:spPr>
              <a:xfrm>
                <a:off x="4382716" y="2589357"/>
                <a:ext cx="1028755" cy="9237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39 Conector recto de flecha"/>
              <p:cNvCxnSpPr>
                <a:stCxn id="18" idx="6"/>
                <a:endCxn id="20" idx="1"/>
              </p:cNvCxnSpPr>
              <p:nvPr/>
            </p:nvCxnSpPr>
            <p:spPr>
              <a:xfrm>
                <a:off x="4382716" y="2589357"/>
                <a:ext cx="1098609" cy="17284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40 Conector recto de flecha"/>
              <p:cNvCxnSpPr>
                <a:stCxn id="16" idx="6"/>
                <a:endCxn id="19" idx="2"/>
              </p:cNvCxnSpPr>
              <p:nvPr/>
            </p:nvCxnSpPr>
            <p:spPr>
              <a:xfrm flipV="1">
                <a:off x="4439869" y="2573485"/>
                <a:ext cx="971602" cy="16713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41 Conector recto de flecha"/>
              <p:cNvCxnSpPr>
                <a:stCxn id="16" idx="6"/>
                <a:endCxn id="22" idx="2"/>
              </p:cNvCxnSpPr>
              <p:nvPr/>
            </p:nvCxnSpPr>
            <p:spPr>
              <a:xfrm flipV="1">
                <a:off x="4439869" y="3513121"/>
                <a:ext cx="971602" cy="731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42 Conector recto de flecha"/>
              <p:cNvCxnSpPr>
                <a:stCxn id="16" idx="6"/>
                <a:endCxn id="20" idx="1"/>
              </p:cNvCxnSpPr>
              <p:nvPr/>
            </p:nvCxnSpPr>
            <p:spPr>
              <a:xfrm>
                <a:off x="4439869" y="4244830"/>
                <a:ext cx="1041456" cy="730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43 Conector recto de flecha"/>
              <p:cNvCxnSpPr>
                <a:stCxn id="10" idx="6"/>
                <a:endCxn id="13" idx="2"/>
              </p:cNvCxnSpPr>
              <p:nvPr/>
            </p:nvCxnSpPr>
            <p:spPr>
              <a:xfrm flipV="1">
                <a:off x="1559989" y="2589357"/>
                <a:ext cx="863647" cy="3412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44 Conector recto de flecha"/>
              <p:cNvCxnSpPr>
                <a:stCxn id="10" idx="6"/>
                <a:endCxn id="14" idx="1"/>
              </p:cNvCxnSpPr>
              <p:nvPr/>
            </p:nvCxnSpPr>
            <p:spPr>
              <a:xfrm>
                <a:off x="1559989" y="2930609"/>
                <a:ext cx="960489" cy="2761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45 Conector recto de flecha"/>
              <p:cNvCxnSpPr>
                <a:stCxn id="11" idx="6"/>
                <a:endCxn id="13" idx="2"/>
              </p:cNvCxnSpPr>
              <p:nvPr/>
            </p:nvCxnSpPr>
            <p:spPr>
              <a:xfrm flipV="1">
                <a:off x="1559989" y="2589357"/>
                <a:ext cx="863647" cy="13491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46 Conector recto de flecha"/>
              <p:cNvCxnSpPr>
                <a:stCxn id="11" idx="6"/>
                <a:endCxn id="15" idx="2"/>
              </p:cNvCxnSpPr>
              <p:nvPr/>
            </p:nvCxnSpPr>
            <p:spPr>
              <a:xfrm>
                <a:off x="1559989" y="3938496"/>
                <a:ext cx="890635" cy="3190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47 Conector recto de flecha"/>
              <p:cNvCxnSpPr>
                <a:stCxn id="12" idx="6"/>
                <a:endCxn id="15" idx="2"/>
              </p:cNvCxnSpPr>
              <p:nvPr/>
            </p:nvCxnSpPr>
            <p:spPr>
              <a:xfrm flipV="1">
                <a:off x="1544113" y="4257528"/>
                <a:ext cx="906511" cy="647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9" name="48 Elipse"/>
              <p:cNvSpPr/>
              <p:nvPr/>
            </p:nvSpPr>
            <p:spPr>
              <a:xfrm>
                <a:off x="8202447" y="2516345"/>
                <a:ext cx="360381" cy="3602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CO" sz="800"/>
              </a:p>
            </p:txBody>
          </p:sp>
          <p:sp>
            <p:nvSpPr>
              <p:cNvPr id="50" name="49 Elipse"/>
              <p:cNvSpPr/>
              <p:nvPr/>
            </p:nvSpPr>
            <p:spPr>
              <a:xfrm>
                <a:off x="8202447" y="2990924"/>
                <a:ext cx="360381" cy="360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CO" sz="800"/>
              </a:p>
            </p:txBody>
          </p:sp>
          <p:sp>
            <p:nvSpPr>
              <p:cNvPr id="51" name="50 Elipse"/>
              <p:cNvSpPr/>
              <p:nvPr/>
            </p:nvSpPr>
            <p:spPr>
              <a:xfrm>
                <a:off x="8202447" y="3467091"/>
                <a:ext cx="360381" cy="360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CO" sz="800"/>
              </a:p>
            </p:txBody>
          </p:sp>
          <p:sp>
            <p:nvSpPr>
              <p:cNvPr id="52" name="51 Elipse"/>
              <p:cNvSpPr/>
              <p:nvPr/>
            </p:nvSpPr>
            <p:spPr>
              <a:xfrm>
                <a:off x="8202447" y="3941671"/>
                <a:ext cx="360381" cy="3602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s-CO" sz="800"/>
              </a:p>
            </p:txBody>
          </p:sp>
          <p:sp>
            <p:nvSpPr>
              <p:cNvPr id="53" name="52 Rectángulo redondeado"/>
              <p:cNvSpPr/>
              <p:nvPr/>
            </p:nvSpPr>
            <p:spPr>
              <a:xfrm>
                <a:off x="6456103" y="3297258"/>
                <a:ext cx="1152587" cy="4317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s-MX" sz="800" dirty="0">
                    <a:solidFill>
                      <a:schemeClr val="tx1"/>
                    </a:solidFill>
                  </a:rPr>
                  <a:t>Canales de  venta</a:t>
                </a:r>
                <a:endParaRPr lang="es-CO" sz="800" dirty="0">
                  <a:solidFill>
                    <a:schemeClr val="tx1"/>
                  </a:solidFill>
                </a:endParaRPr>
              </a:p>
            </p:txBody>
          </p:sp>
          <p:sp>
            <p:nvSpPr>
              <p:cNvPr id="54" name="80 CuadroTexto"/>
              <p:cNvSpPr txBox="1">
                <a:spLocks noChangeArrowheads="1"/>
              </p:cNvSpPr>
              <p:nvPr/>
            </p:nvSpPr>
            <p:spPr bwMode="auto">
              <a:xfrm>
                <a:off x="7740352" y="4509120"/>
                <a:ext cx="1224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b="1"/>
                  <a:t>Clientes</a:t>
                </a:r>
                <a:endParaRPr lang="es-CO" altLang="es-CO" sz="800" b="1"/>
              </a:p>
            </p:txBody>
          </p:sp>
          <p:cxnSp>
            <p:nvCxnSpPr>
              <p:cNvPr id="55" name="54 Conector recto de flecha"/>
              <p:cNvCxnSpPr>
                <a:stCxn id="22" idx="6"/>
                <a:endCxn id="53" idx="1"/>
              </p:cNvCxnSpPr>
              <p:nvPr/>
            </p:nvCxnSpPr>
            <p:spPr>
              <a:xfrm>
                <a:off x="5987765" y="3513121"/>
                <a:ext cx="46833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55 Conector recto de flecha"/>
              <p:cNvCxnSpPr>
                <a:stCxn id="53" idx="3"/>
                <a:endCxn id="49" idx="3"/>
              </p:cNvCxnSpPr>
              <p:nvPr/>
            </p:nvCxnSpPr>
            <p:spPr>
              <a:xfrm flipV="1">
                <a:off x="7608690" y="2824266"/>
                <a:ext cx="646147" cy="6888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56 Conector recto de flecha"/>
              <p:cNvCxnSpPr>
                <a:stCxn id="53" idx="3"/>
                <a:endCxn id="50" idx="3"/>
              </p:cNvCxnSpPr>
              <p:nvPr/>
            </p:nvCxnSpPr>
            <p:spPr>
              <a:xfrm flipV="1">
                <a:off x="7608690" y="3298845"/>
                <a:ext cx="646147" cy="2142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57 Conector recto de flecha"/>
              <p:cNvCxnSpPr>
                <a:stCxn id="53" idx="3"/>
                <a:endCxn id="51" idx="2"/>
              </p:cNvCxnSpPr>
              <p:nvPr/>
            </p:nvCxnSpPr>
            <p:spPr>
              <a:xfrm>
                <a:off x="7608690" y="3513121"/>
                <a:ext cx="593757" cy="1349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58 Conector recto de flecha"/>
              <p:cNvCxnSpPr>
                <a:stCxn id="53" idx="3"/>
                <a:endCxn id="52" idx="2"/>
              </p:cNvCxnSpPr>
              <p:nvPr/>
            </p:nvCxnSpPr>
            <p:spPr>
              <a:xfrm>
                <a:off x="7608690" y="3513121"/>
                <a:ext cx="593757" cy="6094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0" name="59 Rectángulo redondeado"/>
              <p:cNvSpPr/>
              <p:nvPr/>
            </p:nvSpPr>
            <p:spPr>
              <a:xfrm>
                <a:off x="778897" y="911662"/>
                <a:ext cx="7922052" cy="43172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s-MX" sz="800" b="1" dirty="0"/>
                  <a:t>CADENA DE SUMINISTRO</a:t>
                </a:r>
                <a:endParaRPr lang="es-CO" sz="800" b="1" dirty="0"/>
              </a:p>
            </p:txBody>
          </p:sp>
        </p:grpSp>
        <p:sp>
          <p:nvSpPr>
            <p:cNvPr id="6" name="5 Rectángulo redondeado"/>
            <p:cNvSpPr/>
            <p:nvPr/>
          </p:nvSpPr>
          <p:spPr>
            <a:xfrm>
              <a:off x="5076825" y="2420938"/>
              <a:ext cx="4067175" cy="1944687"/>
            </a:xfrm>
            <a:prstGeom prst="roundRect">
              <a:avLst>
                <a:gd name="adj" fmla="val 50000"/>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800"/>
            </a:p>
          </p:txBody>
        </p:sp>
        <p:sp>
          <p:nvSpPr>
            <p:cNvPr id="7" name="97 CuadroTexto"/>
            <p:cNvSpPr txBox="1">
              <a:spLocks noChangeArrowheads="1"/>
            </p:cNvSpPr>
            <p:nvPr/>
          </p:nvSpPr>
          <p:spPr bwMode="auto">
            <a:xfrm>
              <a:off x="5843588" y="2033587"/>
              <a:ext cx="3060699" cy="3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b="1">
                  <a:solidFill>
                    <a:srgbClr val="FF0000"/>
                  </a:solidFill>
                </a:rPr>
                <a:t>Distribución secundaria</a:t>
              </a:r>
              <a:endParaRPr lang="es-CO" altLang="es-CO" sz="800" b="1">
                <a:solidFill>
                  <a:srgbClr val="FF0000"/>
                </a:solidFill>
              </a:endParaRPr>
            </a:p>
          </p:txBody>
        </p:sp>
        <p:sp>
          <p:nvSpPr>
            <p:cNvPr id="8" name="98 CuadroTexto"/>
            <p:cNvSpPr txBox="1">
              <a:spLocks noChangeArrowheads="1"/>
            </p:cNvSpPr>
            <p:nvPr/>
          </p:nvSpPr>
          <p:spPr bwMode="auto">
            <a:xfrm>
              <a:off x="452438" y="6051550"/>
              <a:ext cx="7777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s-MX" altLang="es-CO" sz="800"/>
                <a:t>Fuente: Elaboración propia</a:t>
              </a:r>
              <a:endParaRPr lang="es-CO" altLang="es-CO" sz="800"/>
            </a:p>
          </p:txBody>
        </p:sp>
      </p:grpSp>
    </p:spTree>
    <p:extLst>
      <p:ext uri="{BB962C8B-B14F-4D97-AF65-F5344CB8AC3E}">
        <p14:creationId xmlns:p14="http://schemas.microsoft.com/office/powerpoint/2010/main" val="4126317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A6A1-A542-40F6-8C4A-34ADDC118DDA}"/>
              </a:ext>
            </a:extLst>
          </p:cNvPr>
          <p:cNvSpPr>
            <a:spLocks noGrp="1"/>
          </p:cNvSpPr>
          <p:nvPr>
            <p:ph type="title"/>
          </p:nvPr>
        </p:nvSpPr>
        <p:spPr>
          <a:xfrm>
            <a:off x="595934" y="332656"/>
            <a:ext cx="7886700" cy="994172"/>
          </a:xfrm>
        </p:spPr>
        <p:txBody>
          <a:bodyPr>
            <a:normAutofit/>
          </a:bodyPr>
          <a:lstStyle/>
          <a:p>
            <a:r>
              <a:rPr lang="es-CO" sz="3000" dirty="0"/>
              <a:t>Ejemplo: Diseño óptimo de una red neuronal NN</a:t>
            </a:r>
            <a:endParaRPr lang="es-MX" sz="3000" dirty="0"/>
          </a:p>
        </p:txBody>
      </p:sp>
      <p:sp>
        <p:nvSpPr>
          <p:cNvPr id="3" name="Content Placeholder 2">
            <a:extLst>
              <a:ext uri="{FF2B5EF4-FFF2-40B4-BE49-F238E27FC236}">
                <a16:creationId xmlns:a16="http://schemas.microsoft.com/office/drawing/2014/main" id="{32F03F56-50DF-4A44-9B80-D17EAE6C74AB}"/>
              </a:ext>
            </a:extLst>
          </p:cNvPr>
          <p:cNvSpPr>
            <a:spLocks noGrp="1"/>
          </p:cNvSpPr>
          <p:nvPr>
            <p:ph idx="1"/>
          </p:nvPr>
        </p:nvSpPr>
        <p:spPr>
          <a:xfrm>
            <a:off x="595934" y="1628800"/>
            <a:ext cx="7886700" cy="3263504"/>
          </a:xfrm>
        </p:spPr>
        <p:txBody>
          <a:bodyPr>
            <a:normAutofit fontScale="70000" lnSpcReduction="20000"/>
          </a:bodyPr>
          <a:lstStyle/>
          <a:p>
            <a:pPr marL="0" indent="0">
              <a:buNone/>
            </a:pPr>
            <a:r>
              <a:rPr lang="en-US" b="1" u="sng" dirty="0" err="1"/>
              <a:t>Hiperparámetros</a:t>
            </a:r>
            <a:r>
              <a:rPr lang="en-US" dirty="0"/>
              <a:t>: el </a:t>
            </a:r>
            <a:r>
              <a:rPr lang="en-US" dirty="0" err="1"/>
              <a:t>número</a:t>
            </a:r>
            <a:r>
              <a:rPr lang="en-US" dirty="0"/>
              <a:t> de </a:t>
            </a:r>
            <a:r>
              <a:rPr lang="en-US" dirty="0" err="1"/>
              <a:t>capas</a:t>
            </a:r>
            <a:r>
              <a:rPr lang="en-US" dirty="0"/>
              <a:t> </a:t>
            </a:r>
            <a:r>
              <a:rPr lang="en-US" dirty="0" err="1"/>
              <a:t>ocultas</a:t>
            </a:r>
            <a:r>
              <a:rPr lang="en-US" dirty="0"/>
              <a:t> y el </a:t>
            </a:r>
            <a:r>
              <a:rPr lang="en-US" dirty="0" err="1"/>
              <a:t>número</a:t>
            </a:r>
            <a:r>
              <a:rPr lang="en-US" dirty="0"/>
              <a:t> de </a:t>
            </a:r>
            <a:r>
              <a:rPr lang="en-US" dirty="0" err="1"/>
              <a:t>neuronas</a:t>
            </a:r>
            <a:r>
              <a:rPr lang="en-US" dirty="0"/>
              <a:t> de </a:t>
            </a:r>
            <a:r>
              <a:rPr lang="en-US" dirty="0" err="1"/>
              <a:t>cada</a:t>
            </a:r>
            <a:r>
              <a:rPr lang="en-US" dirty="0"/>
              <a:t> </a:t>
            </a:r>
            <a:r>
              <a:rPr lang="en-US" dirty="0" err="1"/>
              <a:t>capa</a:t>
            </a:r>
            <a:r>
              <a:rPr lang="en-US" dirty="0"/>
              <a:t> se </a:t>
            </a:r>
            <a:r>
              <a:rPr lang="en-US" dirty="0" err="1"/>
              <a:t>consideran</a:t>
            </a:r>
            <a:r>
              <a:rPr lang="en-US" dirty="0"/>
              <a:t> variables de decision:</a:t>
            </a:r>
          </a:p>
          <a:p>
            <a:pPr marL="0" indent="0">
              <a:buNone/>
            </a:pPr>
            <a:r>
              <a:rPr lang="en-US" dirty="0">
                <a:solidFill>
                  <a:srgbClr val="131413"/>
                </a:solidFill>
                <a:latin typeface="LgxwblCcnxjpLgmttkTimes-Roman"/>
              </a:rPr>
              <a:t>El </a:t>
            </a:r>
            <a:r>
              <a:rPr lang="en-US" dirty="0" err="1">
                <a:solidFill>
                  <a:srgbClr val="131413"/>
                </a:solidFill>
                <a:latin typeface="LgxwblCcnxjpLgmttkTimes-Roman"/>
              </a:rPr>
              <a:t>algoritmo</a:t>
            </a:r>
            <a:r>
              <a:rPr lang="en-US" dirty="0">
                <a:solidFill>
                  <a:srgbClr val="131413"/>
                </a:solidFill>
                <a:latin typeface="LgxwblCcnxjpLgmttkTimes-Roman"/>
              </a:rPr>
              <a:t> </a:t>
            </a:r>
            <a:r>
              <a:rPr lang="en-US" dirty="0" err="1">
                <a:solidFill>
                  <a:srgbClr val="131413"/>
                </a:solidFill>
                <a:latin typeface="LgxwblCcnxjpLgmttkTimes-Roman"/>
              </a:rPr>
              <a:t>comienza</a:t>
            </a:r>
            <a:r>
              <a:rPr lang="en-US" dirty="0">
                <a:solidFill>
                  <a:srgbClr val="131413"/>
                </a:solidFill>
                <a:latin typeface="LgxwblCcnxjpLgmttkTimes-Roman"/>
              </a:rPr>
              <a:t> con un conjunto de NN </a:t>
            </a:r>
            <a:r>
              <a:rPr lang="en-US" dirty="0" err="1">
                <a:solidFill>
                  <a:srgbClr val="131413"/>
                </a:solidFill>
                <a:latin typeface="LgxwblCcnxjpLgmttkTimes-Roman"/>
              </a:rPr>
              <a:t>como</a:t>
            </a:r>
            <a:r>
              <a:rPr lang="en-US" dirty="0">
                <a:solidFill>
                  <a:srgbClr val="131413"/>
                </a:solidFill>
                <a:latin typeface="LgxwblCcnxjpLgmttkTimes-Roman"/>
              </a:rPr>
              <a:t> </a:t>
            </a:r>
            <a:r>
              <a:rPr lang="en-US" dirty="0" err="1">
                <a:solidFill>
                  <a:srgbClr val="131413"/>
                </a:solidFill>
                <a:latin typeface="LgxwblCcnxjpLgmttkTimes-Roman"/>
              </a:rPr>
              <a:t>soluciones</a:t>
            </a:r>
            <a:r>
              <a:rPr lang="en-US" dirty="0">
                <a:solidFill>
                  <a:srgbClr val="131413"/>
                </a:solidFill>
                <a:latin typeface="LgxwblCcnxjpLgmttkTimes-Roman"/>
              </a:rPr>
              <a:t> </a:t>
            </a:r>
            <a:r>
              <a:rPr lang="en-US" dirty="0" err="1">
                <a:solidFill>
                  <a:srgbClr val="131413"/>
                </a:solidFill>
                <a:latin typeface="LgxwblCcnxjpLgmttkTimes-Roman"/>
              </a:rPr>
              <a:t>candidatas</a:t>
            </a:r>
            <a:r>
              <a:rPr lang="en-US" dirty="0">
                <a:solidFill>
                  <a:srgbClr val="131413"/>
                </a:solidFill>
                <a:latin typeface="LgxwblCcnxjpLgmttkTimes-Roman"/>
              </a:rPr>
              <a:t>. Se </a:t>
            </a:r>
            <a:r>
              <a:rPr lang="en-US" dirty="0" err="1">
                <a:solidFill>
                  <a:srgbClr val="131413"/>
                </a:solidFill>
                <a:latin typeface="LgxwblCcnxjpLgmttkTimes-Roman"/>
              </a:rPr>
              <a:t>entrena</a:t>
            </a:r>
            <a:r>
              <a:rPr lang="en-US" dirty="0">
                <a:solidFill>
                  <a:srgbClr val="131413"/>
                </a:solidFill>
                <a:latin typeface="LgxwblCcnxjpLgmttkTimes-Roman"/>
              </a:rPr>
              <a:t> </a:t>
            </a:r>
            <a:r>
              <a:rPr lang="en-US" dirty="0" err="1">
                <a:solidFill>
                  <a:srgbClr val="131413"/>
                </a:solidFill>
                <a:latin typeface="LgxwblCcnxjpLgmttkTimes-Roman"/>
              </a:rPr>
              <a:t>cada</a:t>
            </a:r>
            <a:r>
              <a:rPr lang="en-US" dirty="0">
                <a:solidFill>
                  <a:srgbClr val="131413"/>
                </a:solidFill>
                <a:latin typeface="LgxwblCcnxjpLgmttkTimes-Roman"/>
              </a:rPr>
              <a:t> </a:t>
            </a:r>
            <a:r>
              <a:rPr lang="en-US" dirty="0" err="1">
                <a:solidFill>
                  <a:srgbClr val="131413"/>
                </a:solidFill>
                <a:latin typeface="LgxwblCcnxjpLgmttkTimes-Roman"/>
              </a:rPr>
              <a:t>candidata</a:t>
            </a:r>
            <a:r>
              <a:rPr lang="en-US" dirty="0">
                <a:solidFill>
                  <a:srgbClr val="131413"/>
                </a:solidFill>
                <a:latin typeface="LgxwblCcnxjpLgmttkTimes-Roman"/>
              </a:rPr>
              <a:t> (por </a:t>
            </a:r>
            <a:r>
              <a:rPr lang="en-US" dirty="0" err="1">
                <a:solidFill>
                  <a:srgbClr val="131413"/>
                </a:solidFill>
                <a:latin typeface="LgxwblCcnxjpLgmttkTimes-Roman"/>
              </a:rPr>
              <a:t>cualquier</a:t>
            </a:r>
            <a:r>
              <a:rPr lang="en-US" dirty="0">
                <a:solidFill>
                  <a:srgbClr val="131413"/>
                </a:solidFill>
                <a:latin typeface="LgxwblCcnxjpLgmttkTimes-Roman"/>
              </a:rPr>
              <a:t> </a:t>
            </a:r>
            <a:r>
              <a:rPr lang="en-US" dirty="0" err="1">
                <a:solidFill>
                  <a:srgbClr val="131413"/>
                </a:solidFill>
                <a:latin typeface="LgxwblCcnxjpLgmttkTimes-Roman"/>
              </a:rPr>
              <a:t>método</a:t>
            </a:r>
            <a:r>
              <a:rPr lang="en-US" dirty="0">
                <a:solidFill>
                  <a:srgbClr val="131413"/>
                </a:solidFill>
                <a:latin typeface="LgxwblCcnxjpLgmttkTimes-Roman"/>
              </a:rPr>
              <a:t>) y el </a:t>
            </a:r>
            <a:r>
              <a:rPr lang="en-US" dirty="0" err="1">
                <a:solidFill>
                  <a:srgbClr val="131413"/>
                </a:solidFill>
                <a:latin typeface="LgxwblCcnxjpLgmttkTimes-Roman"/>
              </a:rPr>
              <a:t>costo</a:t>
            </a:r>
            <a:r>
              <a:rPr lang="en-US" dirty="0">
                <a:solidFill>
                  <a:srgbClr val="131413"/>
                </a:solidFill>
                <a:latin typeface="LgxwblCcnxjpLgmttkTimes-Roman"/>
              </a:rPr>
              <a:t> (por </a:t>
            </a:r>
            <a:r>
              <a:rPr lang="en-US" dirty="0" err="1">
                <a:solidFill>
                  <a:srgbClr val="131413"/>
                </a:solidFill>
                <a:latin typeface="LgxwblCcnxjpLgmttkTimes-Roman"/>
              </a:rPr>
              <a:t>ejemplo</a:t>
            </a:r>
            <a:r>
              <a:rPr lang="en-US" dirty="0">
                <a:solidFill>
                  <a:srgbClr val="131413"/>
                </a:solidFill>
                <a:latin typeface="LgxwblCcnxjpLgmttkTimes-Roman"/>
              </a:rPr>
              <a:t>, error </a:t>
            </a:r>
            <a:r>
              <a:rPr lang="en-US" dirty="0" err="1">
                <a:solidFill>
                  <a:srgbClr val="131413"/>
                </a:solidFill>
                <a:latin typeface="LgxwblCcnxjpLgmttkTimes-Roman"/>
              </a:rPr>
              <a:t>cuadrático</a:t>
            </a:r>
            <a:r>
              <a:rPr lang="en-US" dirty="0">
                <a:solidFill>
                  <a:srgbClr val="131413"/>
                </a:solidFill>
                <a:latin typeface="LgxwblCcnxjpLgmttkTimes-Roman"/>
              </a:rPr>
              <a:t>) es </a:t>
            </a:r>
            <a:r>
              <a:rPr lang="en-US" dirty="0" err="1">
                <a:solidFill>
                  <a:srgbClr val="131413"/>
                </a:solidFill>
                <a:latin typeface="LgxwblCcnxjpLgmttkTimes-Roman"/>
              </a:rPr>
              <a:t>su</a:t>
            </a:r>
            <a:r>
              <a:rPr lang="en-US" dirty="0">
                <a:solidFill>
                  <a:srgbClr val="131413"/>
                </a:solidFill>
                <a:latin typeface="LgxwblCcnxjpLgmttkTimes-Roman"/>
              </a:rPr>
              <a:t> fitness:</a:t>
            </a:r>
          </a:p>
          <a:p>
            <a:pPr marL="0" indent="0">
              <a:buNone/>
            </a:pPr>
            <a:endParaRPr lang="en-US" dirty="0">
              <a:solidFill>
                <a:srgbClr val="131413"/>
              </a:solidFill>
              <a:latin typeface="LgxwblCcnxjpLgmttkTimes-Roman"/>
            </a:endParaRPr>
          </a:p>
          <a:p>
            <a:pPr lvl="1"/>
            <a:r>
              <a:rPr lang="en-US" sz="2600" dirty="0" err="1"/>
              <a:t>En</a:t>
            </a:r>
            <a:r>
              <a:rPr lang="en-US" sz="2600" dirty="0"/>
              <a:t> GA,  </a:t>
            </a:r>
            <a:r>
              <a:rPr lang="en-US" sz="2600" dirty="0" err="1"/>
              <a:t>cada</a:t>
            </a:r>
            <a:r>
              <a:rPr lang="en-US" sz="2600" dirty="0"/>
              <a:t> </a:t>
            </a:r>
            <a:r>
              <a:rPr lang="en-US" sz="2600" dirty="0" err="1"/>
              <a:t>individuo</a:t>
            </a:r>
            <a:r>
              <a:rPr lang="en-US" sz="2600" dirty="0"/>
              <a:t> es una NN con un </a:t>
            </a:r>
            <a:r>
              <a:rPr lang="en-US" sz="2600" dirty="0" err="1"/>
              <a:t>diseño</a:t>
            </a:r>
            <a:r>
              <a:rPr lang="en-US" sz="2600" dirty="0"/>
              <a:t> </a:t>
            </a:r>
            <a:r>
              <a:rPr lang="en-US" sz="2600" dirty="0" err="1"/>
              <a:t>diferente</a:t>
            </a:r>
            <a:r>
              <a:rPr lang="en-US" sz="2600" dirty="0"/>
              <a:t>, </a:t>
            </a:r>
            <a:r>
              <a:rPr lang="en-US" sz="2600" dirty="0" err="1"/>
              <a:t>donde</a:t>
            </a:r>
            <a:r>
              <a:rPr lang="en-US" sz="2600" dirty="0"/>
              <a:t> los genes son los (</a:t>
            </a:r>
            <a:r>
              <a:rPr lang="en-US" sz="2600" dirty="0" err="1"/>
              <a:t>hiper</a:t>
            </a:r>
            <a:r>
              <a:rPr lang="en-US" sz="2600" dirty="0"/>
              <a:t>) </a:t>
            </a:r>
            <a:r>
              <a:rPr lang="en-US" sz="2600" dirty="0" err="1"/>
              <a:t>parámetros</a:t>
            </a:r>
            <a:r>
              <a:rPr lang="en-US" sz="2600" dirty="0"/>
              <a:t> de </a:t>
            </a:r>
            <a:r>
              <a:rPr lang="en-US" sz="2600" dirty="0" err="1"/>
              <a:t>diseño</a:t>
            </a:r>
            <a:endParaRPr lang="en-US" sz="2600" dirty="0"/>
          </a:p>
          <a:p>
            <a:pPr lvl="1"/>
            <a:endParaRPr lang="en-US" sz="2600" dirty="0"/>
          </a:p>
          <a:p>
            <a:pPr lvl="1"/>
            <a:r>
              <a:rPr lang="en-US" sz="2600" dirty="0" err="1"/>
              <a:t>En</a:t>
            </a:r>
            <a:r>
              <a:rPr lang="en-US" sz="2600" dirty="0"/>
              <a:t> PSO, </a:t>
            </a:r>
            <a:r>
              <a:rPr lang="en-US" sz="2600" dirty="0" err="1"/>
              <a:t>cada</a:t>
            </a:r>
            <a:r>
              <a:rPr lang="en-US" sz="2600" dirty="0"/>
              <a:t> </a:t>
            </a:r>
            <a:r>
              <a:rPr lang="en-US" sz="2600" dirty="0" err="1"/>
              <a:t>partícula</a:t>
            </a:r>
            <a:r>
              <a:rPr lang="en-US" sz="2600" dirty="0"/>
              <a:t> es una NN con un </a:t>
            </a:r>
            <a:r>
              <a:rPr lang="en-US" sz="2600" dirty="0" err="1"/>
              <a:t>diseño</a:t>
            </a:r>
            <a:r>
              <a:rPr lang="en-US" sz="2600" dirty="0"/>
              <a:t> </a:t>
            </a:r>
            <a:r>
              <a:rPr lang="en-US" sz="2600" dirty="0" err="1"/>
              <a:t>diferente</a:t>
            </a:r>
            <a:r>
              <a:rPr lang="en-US" sz="2600" dirty="0"/>
              <a:t> </a:t>
            </a:r>
            <a:r>
              <a:rPr lang="en-US" sz="2600" dirty="0" err="1"/>
              <a:t>donde</a:t>
            </a:r>
            <a:r>
              <a:rPr lang="en-US" sz="2600" dirty="0"/>
              <a:t> los </a:t>
            </a:r>
            <a:r>
              <a:rPr lang="en-US" sz="2600" dirty="0" err="1"/>
              <a:t>componentes</a:t>
            </a:r>
            <a:r>
              <a:rPr lang="en-US" sz="2600" dirty="0"/>
              <a:t> de </a:t>
            </a:r>
            <a:r>
              <a:rPr lang="en-US" sz="2600" dirty="0" err="1"/>
              <a:t>cada</a:t>
            </a:r>
            <a:r>
              <a:rPr lang="en-US" sz="2600" dirty="0"/>
              <a:t> </a:t>
            </a:r>
            <a:r>
              <a:rPr lang="en-US" sz="2600" dirty="0" err="1"/>
              <a:t>partícula</a:t>
            </a:r>
            <a:r>
              <a:rPr lang="en-US" sz="2600" dirty="0"/>
              <a:t> son los (</a:t>
            </a:r>
            <a:r>
              <a:rPr lang="en-US" sz="2600" dirty="0" err="1"/>
              <a:t>hiper</a:t>
            </a:r>
            <a:r>
              <a:rPr lang="en-US" sz="2600" dirty="0"/>
              <a:t>) </a:t>
            </a:r>
            <a:r>
              <a:rPr lang="en-US" sz="2600" dirty="0" err="1"/>
              <a:t>parámetros</a:t>
            </a:r>
            <a:r>
              <a:rPr lang="en-US" sz="2600" dirty="0"/>
              <a:t> de </a:t>
            </a:r>
            <a:r>
              <a:rPr lang="en-US" sz="2600" dirty="0" err="1"/>
              <a:t>diseño</a:t>
            </a:r>
            <a:endParaRPr lang="en-US" sz="2600" dirty="0"/>
          </a:p>
        </p:txBody>
      </p:sp>
      <p:pic>
        <p:nvPicPr>
          <p:cNvPr id="1026" name="Picture 2" descr="UNIDAD 4 REDES NEURONALES - INTELIGENCIA ARTIFICIAL">
            <a:extLst>
              <a:ext uri="{FF2B5EF4-FFF2-40B4-BE49-F238E27FC236}">
                <a16:creationId xmlns:a16="http://schemas.microsoft.com/office/drawing/2014/main" id="{470FF852-C348-4A0B-B236-25E14C82A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0" y="4854468"/>
            <a:ext cx="3240360" cy="202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Recursos</a:t>
            </a:r>
            <a:r>
              <a:rPr lang="es-CO" dirty="0"/>
              <a:t> </a:t>
            </a:r>
            <a:r>
              <a:rPr lang="es-CO" b="1" dirty="0"/>
              <a:t>Hidráulicos</a:t>
            </a:r>
          </a:p>
        </p:txBody>
      </p:sp>
      <p:sp>
        <p:nvSpPr>
          <p:cNvPr id="3" name="2 Marcador de contenido"/>
          <p:cNvSpPr>
            <a:spLocks noGrp="1"/>
          </p:cNvSpPr>
          <p:nvPr>
            <p:ph idx="1"/>
          </p:nvPr>
        </p:nvSpPr>
        <p:spPr>
          <a:xfrm>
            <a:off x="369808" y="1556792"/>
            <a:ext cx="8229600" cy="4525963"/>
          </a:xfrm>
        </p:spPr>
        <p:txBody>
          <a:bodyPr>
            <a:normAutofit/>
          </a:bodyPr>
          <a:lstStyle/>
          <a:p>
            <a:r>
              <a:rPr lang="es-ES_tradnl" dirty="0"/>
              <a:t>Distribución del recurso hídrico entre diferentes sectores en diferentes ciudades. Incluye el área social, económica y ambiental. </a:t>
            </a:r>
          </a:p>
          <a:p>
            <a:endParaRPr lang="es-CO" dirty="0"/>
          </a:p>
          <a:p>
            <a:pPr marL="0" indent="0">
              <a:buNone/>
            </a:pPr>
            <a:r>
              <a:rPr lang="en-US" sz="1800" dirty="0" err="1"/>
              <a:t>Zhanping</a:t>
            </a:r>
            <a:r>
              <a:rPr lang="en-US" sz="1800" dirty="0"/>
              <a:t> Wang, </a:t>
            </a:r>
            <a:r>
              <a:rPr lang="en-US" sz="1800" dirty="0" err="1"/>
              <a:t>Juncang</a:t>
            </a:r>
            <a:r>
              <a:rPr lang="en-US" sz="1800" dirty="0"/>
              <a:t> Tian. A Software-Tool for Optimal Allocation of Regional Water Resources Based on Particle Swarm Optimization. International Review on Computers and Software (I.RE.CO.S.), Vol. 7, N. 5. </a:t>
            </a:r>
            <a:r>
              <a:rPr lang="en-US" sz="1800" dirty="0" err="1"/>
              <a:t>Septiembre</a:t>
            </a:r>
            <a:r>
              <a:rPr lang="en-US" sz="1800" dirty="0"/>
              <a:t> 2012</a:t>
            </a:r>
            <a:endParaRPr lang="es-CO" sz="1800" dirty="0"/>
          </a:p>
          <a:p>
            <a:pPr marL="0" indent="0">
              <a:buNone/>
            </a:pPr>
            <a:endParaRPr lang="es-ES_tradnl" dirty="0"/>
          </a:p>
          <a:p>
            <a:endParaRPr lang="es-CO"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869160"/>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15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b="1" dirty="0"/>
              <a:t>Redes Inalámbricas de sensores</a:t>
            </a:r>
          </a:p>
        </p:txBody>
      </p:sp>
      <p:sp>
        <p:nvSpPr>
          <p:cNvPr id="3" name="2 Marcador de contenido"/>
          <p:cNvSpPr>
            <a:spLocks noGrp="1"/>
          </p:cNvSpPr>
          <p:nvPr>
            <p:ph idx="1"/>
          </p:nvPr>
        </p:nvSpPr>
        <p:spPr>
          <a:xfrm>
            <a:off x="467544" y="4293096"/>
            <a:ext cx="8136904" cy="2265115"/>
          </a:xfrm>
        </p:spPr>
        <p:txBody>
          <a:bodyPr>
            <a:normAutofit fontScale="85000" lnSpcReduction="20000"/>
          </a:bodyPr>
          <a:lstStyle/>
          <a:p>
            <a:r>
              <a:rPr lang="es-CO" dirty="0" err="1"/>
              <a:t>Jin</a:t>
            </a:r>
            <a:r>
              <a:rPr lang="es-CO" dirty="0"/>
              <a:t>, S., </a:t>
            </a:r>
            <a:r>
              <a:rPr lang="es-CO" dirty="0" err="1"/>
              <a:t>Zhou</a:t>
            </a:r>
            <a:r>
              <a:rPr lang="es-CO" dirty="0"/>
              <a:t>. M. , </a:t>
            </a:r>
            <a:r>
              <a:rPr lang="es-CO" dirty="0" err="1"/>
              <a:t>Wu</a:t>
            </a:r>
            <a:r>
              <a:rPr lang="es-CO" dirty="0"/>
              <a:t>,  A. </a:t>
            </a:r>
            <a:r>
              <a:rPr lang="es-CO" i="1" dirty="0"/>
              <a:t>Sensor Network</a:t>
            </a:r>
            <a:r>
              <a:rPr lang="es-CO" dirty="0"/>
              <a:t> </a:t>
            </a:r>
            <a:r>
              <a:rPr lang="es-CO" i="1" dirty="0" err="1"/>
              <a:t>Optimization</a:t>
            </a:r>
            <a:r>
              <a:rPr lang="es-CO" i="1" dirty="0"/>
              <a:t> </a:t>
            </a:r>
            <a:r>
              <a:rPr lang="es-CO" i="1" dirty="0" err="1"/>
              <a:t>using</a:t>
            </a:r>
            <a:r>
              <a:rPr lang="es-CO" i="1" dirty="0"/>
              <a:t> </a:t>
            </a:r>
            <a:r>
              <a:rPr lang="es-CO" i="1" dirty="0" err="1"/>
              <a:t>Genetic</a:t>
            </a:r>
            <a:r>
              <a:rPr lang="es-CO" i="1" dirty="0"/>
              <a:t> </a:t>
            </a:r>
            <a:r>
              <a:rPr lang="es-CO" i="1" dirty="0" err="1"/>
              <a:t>Algorithm</a:t>
            </a:r>
            <a:r>
              <a:rPr lang="es-CO" dirty="0"/>
              <a:t>. </a:t>
            </a:r>
            <a:r>
              <a:rPr lang="es-CO" dirty="0" err="1"/>
              <a:t>University</a:t>
            </a:r>
            <a:r>
              <a:rPr lang="es-CO" dirty="0"/>
              <a:t> of Central Florida.</a:t>
            </a:r>
          </a:p>
          <a:p>
            <a:endParaRPr lang="es-CO" dirty="0"/>
          </a:p>
          <a:p>
            <a:r>
              <a:rPr lang="es-CO" dirty="0" err="1"/>
              <a:t>EkbataniFard</a:t>
            </a:r>
            <a:r>
              <a:rPr lang="es-CO" dirty="0"/>
              <a:t>, G. </a:t>
            </a:r>
            <a:r>
              <a:rPr lang="es-CO" dirty="0" err="1"/>
              <a:t>Hossein</a:t>
            </a:r>
            <a:r>
              <a:rPr lang="es-CO" dirty="0"/>
              <a:t> . </a:t>
            </a:r>
            <a:r>
              <a:rPr lang="es-CO" i="1" dirty="0"/>
              <a:t>A </a:t>
            </a:r>
            <a:r>
              <a:rPr lang="es-CO" i="1" dirty="0" err="1"/>
              <a:t>multi-Objective</a:t>
            </a:r>
            <a:r>
              <a:rPr lang="es-CO" i="1" dirty="0"/>
              <a:t> </a:t>
            </a:r>
            <a:r>
              <a:rPr lang="es-CO" i="1" dirty="0" err="1"/>
              <a:t>Genetic</a:t>
            </a:r>
            <a:r>
              <a:rPr lang="es-CO" i="1" dirty="0"/>
              <a:t> </a:t>
            </a:r>
            <a:r>
              <a:rPr lang="es-CO" i="1" dirty="0" err="1"/>
              <a:t>algorithm</a:t>
            </a:r>
            <a:r>
              <a:rPr lang="es-CO" i="1" dirty="0"/>
              <a:t> </a:t>
            </a:r>
            <a:r>
              <a:rPr lang="es-CO" i="1" dirty="0" err="1"/>
              <a:t>based</a:t>
            </a:r>
            <a:r>
              <a:rPr lang="es-CO" i="1" dirty="0"/>
              <a:t> </a:t>
            </a:r>
            <a:r>
              <a:rPr lang="es-CO" i="1" dirty="0" err="1"/>
              <a:t>approach</a:t>
            </a:r>
            <a:r>
              <a:rPr lang="es-CO" i="1" dirty="0"/>
              <a:t> </a:t>
            </a:r>
            <a:r>
              <a:rPr lang="es-CO" i="1" dirty="0" err="1"/>
              <a:t>Eenrgy</a:t>
            </a:r>
            <a:r>
              <a:rPr lang="es-CO" i="1" dirty="0"/>
              <a:t> </a:t>
            </a:r>
            <a:r>
              <a:rPr lang="es-CO" i="1" dirty="0" err="1"/>
              <a:t>Efficient</a:t>
            </a:r>
            <a:r>
              <a:rPr lang="es-CO" i="1" dirty="0"/>
              <a:t> </a:t>
            </a:r>
            <a:r>
              <a:rPr lang="es-CO" i="1" dirty="0" err="1"/>
              <a:t>QoS-Routing</a:t>
            </a:r>
            <a:r>
              <a:rPr lang="es-CO" i="1" dirty="0"/>
              <a:t> in</a:t>
            </a:r>
            <a:endParaRPr lang="es-CO" dirty="0"/>
          </a:p>
        </p:txBody>
      </p:sp>
      <p:pic>
        <p:nvPicPr>
          <p:cNvPr id="4" name="3 Imagen" descr="C:\Users\Jenny Rios\Dropbox\Maestría\Semestre 2\Computación evolutiva\Exposicion\WSNs1.jpg"/>
          <p:cNvPicPr/>
          <p:nvPr/>
        </p:nvPicPr>
        <p:blipFill>
          <a:blip r:embed="rId2"/>
          <a:srcRect/>
          <a:stretch>
            <a:fillRect/>
          </a:stretch>
        </p:blipFill>
        <p:spPr bwMode="auto">
          <a:xfrm>
            <a:off x="971600" y="1412776"/>
            <a:ext cx="4796606" cy="2287726"/>
          </a:xfrm>
          <a:prstGeom prst="rect">
            <a:avLst/>
          </a:prstGeom>
          <a:noFill/>
          <a:ln w="9525">
            <a:noFill/>
            <a:miter lim="800000"/>
            <a:headEnd/>
            <a:tailEnd/>
          </a:ln>
        </p:spPr>
      </p:pic>
    </p:spTree>
    <p:extLst>
      <p:ext uri="{BB962C8B-B14F-4D97-AF65-F5344CB8AC3E}">
        <p14:creationId xmlns:p14="http://schemas.microsoft.com/office/powerpoint/2010/main" val="171964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dirty="0"/>
              <a:t>Finanzas</a:t>
            </a:r>
          </a:p>
        </p:txBody>
      </p:sp>
      <p:sp>
        <p:nvSpPr>
          <p:cNvPr id="3" name="2 Marcador de contenido"/>
          <p:cNvSpPr>
            <a:spLocks noGrp="1"/>
          </p:cNvSpPr>
          <p:nvPr>
            <p:ph idx="1"/>
          </p:nvPr>
        </p:nvSpPr>
        <p:spPr/>
        <p:txBody>
          <a:bodyPr/>
          <a:lstStyle/>
          <a:p>
            <a:pPr marL="0" indent="0">
              <a:buNone/>
            </a:pPr>
            <a:r>
              <a:rPr lang="es-CO" dirty="0"/>
              <a:t>A New Artificial </a:t>
            </a:r>
            <a:r>
              <a:rPr lang="es-CO" dirty="0" err="1"/>
              <a:t>Bee</a:t>
            </a:r>
            <a:r>
              <a:rPr lang="es-CO" dirty="0"/>
              <a:t> </a:t>
            </a:r>
            <a:r>
              <a:rPr lang="es-CO" dirty="0" err="1"/>
              <a:t>Colony</a:t>
            </a:r>
            <a:r>
              <a:rPr lang="es-CO" dirty="0"/>
              <a:t> </a:t>
            </a:r>
            <a:r>
              <a:rPr lang="es-CO" dirty="0" err="1"/>
              <a:t>Based</a:t>
            </a:r>
            <a:r>
              <a:rPr lang="es-CO" dirty="0"/>
              <a:t> </a:t>
            </a:r>
            <a:r>
              <a:rPr lang="es-CO" dirty="0" err="1"/>
              <a:t>Clustering</a:t>
            </a:r>
            <a:r>
              <a:rPr lang="es-CO" dirty="0"/>
              <a:t> </a:t>
            </a:r>
            <a:r>
              <a:rPr lang="es-CO" dirty="0" err="1"/>
              <a:t>Method</a:t>
            </a:r>
            <a:r>
              <a:rPr lang="es-CO" dirty="0"/>
              <a:t> and </a:t>
            </a:r>
            <a:r>
              <a:rPr lang="es-CO" dirty="0" err="1"/>
              <a:t>its</a:t>
            </a:r>
            <a:r>
              <a:rPr lang="es-CO" dirty="0"/>
              <a:t> </a:t>
            </a:r>
            <a:r>
              <a:rPr lang="es-CO" dirty="0" err="1"/>
              <a:t>Application</a:t>
            </a:r>
            <a:r>
              <a:rPr lang="es-CO" dirty="0"/>
              <a:t> to </a:t>
            </a:r>
            <a:r>
              <a:rPr lang="es-CO" dirty="0" err="1"/>
              <a:t>the</a:t>
            </a:r>
            <a:r>
              <a:rPr lang="es-CO" dirty="0"/>
              <a:t> Business </a:t>
            </a:r>
            <a:r>
              <a:rPr lang="es-CO" dirty="0" err="1"/>
              <a:t>Failure</a:t>
            </a:r>
            <a:r>
              <a:rPr lang="es-CO" dirty="0"/>
              <a:t> </a:t>
            </a:r>
            <a:r>
              <a:rPr lang="es-CO" dirty="0" err="1"/>
              <a:t>Prediction</a:t>
            </a:r>
            <a:r>
              <a:rPr lang="es-CO" dirty="0"/>
              <a:t>.</a:t>
            </a:r>
          </a:p>
          <a:p>
            <a:pPr marL="0" indent="0">
              <a:buNone/>
            </a:pPr>
            <a:endParaRPr lang="es-CO" dirty="0"/>
          </a:p>
          <a:p>
            <a:pPr marL="0" indent="0">
              <a:buNone/>
            </a:pPr>
            <a:r>
              <a:rPr lang="es-CO" sz="1600" dirty="0" err="1"/>
              <a:t>Ting</a:t>
            </a:r>
            <a:r>
              <a:rPr lang="es-CO" sz="1600" dirty="0"/>
              <a:t>-En Lee, </a:t>
            </a:r>
            <a:r>
              <a:rPr lang="es-CO" sz="1600" dirty="0" err="1"/>
              <a:t>Jao</a:t>
            </a:r>
            <a:r>
              <a:rPr lang="es-CO" sz="1600" dirty="0"/>
              <a:t>-Hong </a:t>
            </a:r>
            <a:r>
              <a:rPr lang="es-CO" sz="1600" dirty="0" err="1"/>
              <a:t>Cheng</a:t>
            </a:r>
            <a:r>
              <a:rPr lang="es-CO" sz="1600" dirty="0"/>
              <a:t>, </a:t>
            </a:r>
            <a:r>
              <a:rPr lang="es-CO" sz="1600" dirty="0" err="1"/>
              <a:t>Lai-Lin</a:t>
            </a:r>
            <a:r>
              <a:rPr lang="es-CO" sz="1600" dirty="0"/>
              <a:t> </a:t>
            </a:r>
            <a:r>
              <a:rPr lang="es-CO" sz="1600" dirty="0" err="1"/>
              <a:t>Jiang</a:t>
            </a:r>
            <a:r>
              <a:rPr lang="es-CO" sz="1600" dirty="0"/>
              <a:t>, 2012 International </a:t>
            </a:r>
            <a:r>
              <a:rPr lang="es-CO" sz="1600" dirty="0" err="1"/>
              <a:t>Symposium</a:t>
            </a:r>
            <a:r>
              <a:rPr lang="es-CO" sz="1600" dirty="0"/>
              <a:t> </a:t>
            </a:r>
            <a:r>
              <a:rPr lang="es-CO" sz="1600" dirty="0" err="1"/>
              <a:t>on</a:t>
            </a:r>
            <a:r>
              <a:rPr lang="es-CO" sz="1600" dirty="0"/>
              <a:t> </a:t>
            </a:r>
            <a:r>
              <a:rPr lang="es-CO" sz="1600" dirty="0" err="1"/>
              <a:t>Computer</a:t>
            </a:r>
            <a:r>
              <a:rPr lang="es-CO" sz="1600" dirty="0"/>
              <a:t>, </a:t>
            </a:r>
            <a:r>
              <a:rPr lang="es-CO" sz="1600" dirty="0" err="1"/>
              <a:t>Consumer</a:t>
            </a:r>
            <a:r>
              <a:rPr lang="es-CO" sz="1600" dirty="0"/>
              <a:t> and Control, </a:t>
            </a:r>
          </a:p>
        </p:txBody>
      </p:sp>
      <p:sp>
        <p:nvSpPr>
          <p:cNvPr id="4" name="3 Elipse"/>
          <p:cNvSpPr/>
          <p:nvPr/>
        </p:nvSpPr>
        <p:spPr>
          <a:xfrm>
            <a:off x="6156176" y="4365104"/>
            <a:ext cx="2376264" cy="2124236"/>
          </a:xfrm>
          <a:prstGeom prst="ellipse">
            <a:avLst/>
          </a:prstGeom>
          <a:solidFill>
            <a:srgbClr val="99CCFF">
              <a:alpha val="45882"/>
            </a:srgbClr>
          </a:soli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245" y="4578188"/>
            <a:ext cx="1703407" cy="1698067"/>
          </a:xfrm>
          <a:prstGeom prst="rect">
            <a:avLst/>
          </a:prstGeom>
        </p:spPr>
      </p:pic>
    </p:spTree>
    <p:extLst>
      <p:ext uri="{BB962C8B-B14F-4D97-AF65-F5344CB8AC3E}">
        <p14:creationId xmlns:p14="http://schemas.microsoft.com/office/powerpoint/2010/main" val="1563198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85" y="3717032"/>
            <a:ext cx="4003680" cy="1371600"/>
          </a:xfrm>
        </p:spPr>
        <p:txBody>
          <a:bodyPr>
            <a:noAutofit/>
          </a:bodyPr>
          <a:lstStyle/>
          <a:p>
            <a:pPr>
              <a:lnSpc>
                <a:spcPct val="90000"/>
              </a:lnSpc>
            </a:pPr>
            <a:r>
              <a:rPr lang="es-ES_tradnl" altLang="es-CO" sz="2200" b="1" dirty="0"/>
              <a:t/>
            </a:r>
            <a:br>
              <a:rPr lang="es-ES_tradnl" altLang="es-CO" sz="2200" b="1" dirty="0"/>
            </a:br>
            <a:r>
              <a:rPr lang="es-ES_tradnl" altLang="es-CO" sz="2200" b="1" dirty="0"/>
              <a:t>Programación de Proyectos con Restricciones de Recursos (RCPSP)</a:t>
            </a:r>
            <a:br>
              <a:rPr lang="es-ES_tradnl" altLang="es-CO" sz="2200" b="1" dirty="0"/>
            </a:br>
            <a:r>
              <a:rPr lang="es-ES_tradnl" altLang="es-CO" sz="2200" dirty="0"/>
              <a:t/>
            </a:r>
            <a:br>
              <a:rPr lang="es-ES_tradnl" altLang="es-CO" sz="2200" dirty="0"/>
            </a:br>
            <a:r>
              <a:rPr lang="es-ES_tradnl" altLang="es-CO" sz="2200" dirty="0"/>
              <a:t>Proyectos de Generación en ZNI</a:t>
            </a:r>
            <a:br>
              <a:rPr lang="es-ES_tradnl" altLang="es-CO" sz="2200" dirty="0"/>
            </a:br>
            <a:r>
              <a:rPr lang="es-ES_tradnl" altLang="es-CO" sz="2200" dirty="0"/>
              <a:t>Cinco regiones</a:t>
            </a:r>
            <a:br>
              <a:rPr lang="es-ES_tradnl" altLang="es-CO" sz="2200" dirty="0"/>
            </a:br>
            <a:r>
              <a:rPr lang="es-ES_tradnl" altLang="es-CO" sz="2200" dirty="0"/>
              <a:t>Amazonía</a:t>
            </a:r>
            <a:br>
              <a:rPr lang="es-ES_tradnl" altLang="es-CO" sz="2200" dirty="0"/>
            </a:br>
            <a:r>
              <a:rPr lang="es-ES_tradnl" altLang="es-CO" sz="2200" dirty="0"/>
              <a:t>Andina</a:t>
            </a:r>
            <a:br>
              <a:rPr lang="es-ES_tradnl" altLang="es-CO" sz="2200" dirty="0"/>
            </a:br>
            <a:r>
              <a:rPr lang="es-ES_tradnl" altLang="es-CO" sz="2200" dirty="0"/>
              <a:t>Atlántica</a:t>
            </a:r>
            <a:br>
              <a:rPr lang="es-ES_tradnl" altLang="es-CO" sz="2200" dirty="0"/>
            </a:br>
            <a:r>
              <a:rPr lang="es-ES_tradnl" altLang="es-CO" sz="2200" dirty="0"/>
              <a:t>Orinoquía</a:t>
            </a:r>
            <a:br>
              <a:rPr lang="es-ES_tradnl" altLang="es-CO" sz="2200" dirty="0"/>
            </a:br>
            <a:r>
              <a:rPr lang="es-ES_tradnl" altLang="es-CO" sz="2200" dirty="0"/>
              <a:t>Pacífica</a:t>
            </a:r>
            <a:r>
              <a:rPr lang="es-ES" altLang="es-CO" sz="2200" dirty="0"/>
              <a:t/>
            </a:r>
            <a:br>
              <a:rPr lang="es-ES" altLang="es-CO" sz="2200" dirty="0"/>
            </a:br>
            <a:r>
              <a:rPr lang="es-ES_tradnl" altLang="es-CO" sz="2200" dirty="0"/>
              <a:t/>
            </a:r>
            <a:br>
              <a:rPr lang="es-ES_tradnl" altLang="es-CO" sz="2200" dirty="0"/>
            </a:br>
            <a:r>
              <a:rPr lang="es-ES_tradnl" altLang="es-CO" sz="2200" dirty="0"/>
              <a:t>Múltiples Objetivos</a:t>
            </a:r>
            <a:br>
              <a:rPr lang="es-ES_tradnl" altLang="es-CO" sz="2200" dirty="0"/>
            </a:br>
            <a:r>
              <a:rPr lang="es-ES_tradnl" altLang="es-CO" sz="2200" dirty="0"/>
              <a:t>Empleo</a:t>
            </a:r>
            <a:br>
              <a:rPr lang="es-ES_tradnl" altLang="es-CO" sz="2200" dirty="0"/>
            </a:br>
            <a:r>
              <a:rPr lang="es-ES_tradnl" altLang="es-CO" sz="2200" dirty="0"/>
              <a:t>Aumento Cobertura</a:t>
            </a:r>
            <a:br>
              <a:rPr lang="es-ES_tradnl" altLang="es-CO" sz="2200" dirty="0"/>
            </a:br>
            <a:r>
              <a:rPr lang="es-ES_tradnl" altLang="es-CO" sz="2200" dirty="0"/>
              <a:t>Equidad Asignación Presupuesto</a:t>
            </a:r>
            <a:br>
              <a:rPr lang="es-ES_tradnl" altLang="es-CO" sz="2200" dirty="0"/>
            </a:br>
            <a:r>
              <a:rPr lang="es-ES_tradnl" altLang="es-CO" sz="2200" dirty="0" err="1"/>
              <a:t>Sostenibidad</a:t>
            </a:r>
            <a:r>
              <a:rPr lang="es-ES_tradnl" altLang="es-CO" sz="2200" dirty="0"/>
              <a:t/>
            </a:r>
            <a:br>
              <a:rPr lang="es-ES_tradnl" altLang="es-CO" sz="2200" dirty="0"/>
            </a:br>
            <a:r>
              <a:rPr lang="es-ES_tradnl" altLang="es-CO" sz="2200" dirty="0"/>
              <a:t>Impacto ambiental</a:t>
            </a:r>
            <a:br>
              <a:rPr lang="es-ES_tradnl" altLang="es-CO" sz="2200" dirty="0"/>
            </a:br>
            <a:r>
              <a:rPr lang="es-ES_tradnl" altLang="es-CO" sz="2200" dirty="0"/>
              <a:t/>
            </a:r>
            <a:br>
              <a:rPr lang="es-ES_tradnl" altLang="es-CO" sz="2200" dirty="0"/>
            </a:br>
            <a:r>
              <a:rPr lang="es-ES_tradnl" altLang="es-CO" sz="2200" b="1" dirty="0"/>
              <a:t/>
            </a:r>
            <a:br>
              <a:rPr lang="es-ES_tradnl" altLang="es-CO" sz="2200" b="1" dirty="0"/>
            </a:br>
            <a:r>
              <a:rPr lang="es-ES_tradnl" altLang="es-CO" sz="2200" dirty="0"/>
              <a:t/>
            </a:r>
            <a:br>
              <a:rPr lang="es-ES_tradnl" altLang="es-CO" sz="2200" dirty="0"/>
            </a:br>
            <a:endParaRPr lang="es-ES" altLang="es-CO" sz="2200" dirty="0"/>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546" y="1628800"/>
            <a:ext cx="4789604" cy="468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251520" y="332656"/>
            <a:ext cx="8780994" cy="769441"/>
          </a:xfrm>
          <a:prstGeom prst="rect">
            <a:avLst/>
          </a:prstGeom>
        </p:spPr>
        <p:txBody>
          <a:bodyPr wrap="none">
            <a:spAutoFit/>
          </a:bodyPr>
          <a:lstStyle/>
          <a:p>
            <a:r>
              <a:rPr lang="es-MX" sz="4400" b="1" dirty="0">
                <a:solidFill>
                  <a:prstClr val="black"/>
                </a:solidFill>
              </a:rPr>
              <a:t>Planificación de recursos energéticos</a:t>
            </a:r>
            <a:endParaRPr lang="es-CO" sz="4400" b="1" dirty="0">
              <a:solidFill>
                <a:prstClr val="black"/>
              </a:solidFill>
            </a:endParaRPr>
          </a:p>
        </p:txBody>
      </p:sp>
      <p:sp>
        <p:nvSpPr>
          <p:cNvPr id="3" name="2 Rectángulo"/>
          <p:cNvSpPr/>
          <p:nvPr/>
        </p:nvSpPr>
        <p:spPr>
          <a:xfrm>
            <a:off x="4355976" y="6311652"/>
            <a:ext cx="4788024" cy="553998"/>
          </a:xfrm>
          <a:prstGeom prst="rect">
            <a:avLst/>
          </a:prstGeom>
        </p:spPr>
        <p:txBody>
          <a:bodyPr wrap="square">
            <a:spAutoFit/>
          </a:bodyPr>
          <a:lstStyle/>
          <a:p>
            <a:r>
              <a:rPr lang="es-ES_tradnl" altLang="es-CO" sz="1500" b="1" dirty="0">
                <a:solidFill>
                  <a:prstClr val="black"/>
                </a:solidFill>
                <a:ea typeface="+mj-ea"/>
                <a:cs typeface="+mj-cs"/>
              </a:rPr>
              <a:t>Grupo en Modelación de Sistemas</a:t>
            </a:r>
            <a:br>
              <a:rPr lang="es-ES_tradnl" altLang="es-CO" sz="1500" b="1" dirty="0">
                <a:solidFill>
                  <a:prstClr val="black"/>
                </a:solidFill>
                <a:ea typeface="+mj-ea"/>
                <a:cs typeface="+mj-cs"/>
              </a:rPr>
            </a:br>
            <a:r>
              <a:rPr lang="es-ES_tradnl" altLang="es-CO" sz="1500" b="1" dirty="0">
                <a:solidFill>
                  <a:prstClr val="black"/>
                </a:solidFill>
                <a:ea typeface="+mj-ea"/>
                <a:cs typeface="+mj-cs"/>
              </a:rPr>
              <a:t>Escuela de Sistemas</a:t>
            </a:r>
            <a:endParaRPr lang="es-CO" sz="1500" dirty="0"/>
          </a:p>
        </p:txBody>
      </p:sp>
    </p:spTree>
    <p:extLst>
      <p:ext uri="{BB962C8B-B14F-4D97-AF65-F5344CB8AC3E}">
        <p14:creationId xmlns:p14="http://schemas.microsoft.com/office/powerpoint/2010/main" val="3112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B33EDA2-BFC8-41F4-A2DE-C4CED1F38965}"/>
              </a:ext>
            </a:extLst>
          </p:cNvPr>
          <p:cNvSpPr>
            <a:spLocks noGrp="1" noChangeArrowheads="1"/>
          </p:cNvSpPr>
          <p:nvPr>
            <p:ph type="ctrTitle"/>
          </p:nvPr>
        </p:nvSpPr>
        <p:spPr>
          <a:xfrm>
            <a:off x="827584" y="678409"/>
            <a:ext cx="7772400" cy="1470025"/>
          </a:xfrm>
        </p:spPr>
        <p:txBody>
          <a:bodyPr/>
          <a:lstStyle/>
          <a:p>
            <a:pPr algn="ctr"/>
            <a:r>
              <a:rPr lang="es-CO" altLang="es-MX" dirty="0"/>
              <a:t>Aplicaciones UNAL</a:t>
            </a:r>
            <a:endParaRPr lang="es-MX" altLang="es-MX" dirty="0"/>
          </a:p>
        </p:txBody>
      </p:sp>
      <p:pic>
        <p:nvPicPr>
          <p:cNvPr id="3" name="Picture 2">
            <a:extLst>
              <a:ext uri="{FF2B5EF4-FFF2-40B4-BE49-F238E27FC236}">
                <a16:creationId xmlns:a16="http://schemas.microsoft.com/office/drawing/2014/main" id="{BCB68D02-4E7B-41B6-BDDB-F53167E7B9B5}"/>
              </a:ext>
            </a:extLst>
          </p:cNvPr>
          <p:cNvPicPr>
            <a:picLocks noChangeAspect="1"/>
          </p:cNvPicPr>
          <p:nvPr/>
        </p:nvPicPr>
        <p:blipFill>
          <a:blip r:embed="rId2"/>
          <a:stretch>
            <a:fillRect/>
          </a:stretch>
        </p:blipFill>
        <p:spPr>
          <a:xfrm>
            <a:off x="4211960" y="2122016"/>
            <a:ext cx="2253630" cy="1693442"/>
          </a:xfrm>
          <a:prstGeom prst="rect">
            <a:avLst/>
          </a:prstGeom>
        </p:spPr>
      </p:pic>
      <p:pic>
        <p:nvPicPr>
          <p:cNvPr id="65538" name="Picture 2" descr="TODOPRODUCTIVIDAD: Automatización de pequeñas centrales ...">
            <a:extLst>
              <a:ext uri="{FF2B5EF4-FFF2-40B4-BE49-F238E27FC236}">
                <a16:creationId xmlns:a16="http://schemas.microsoft.com/office/drawing/2014/main" id="{627B1A5C-CB86-4D86-B06D-A3DAF55D5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821" y="3485329"/>
            <a:ext cx="2404281" cy="2369934"/>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Imagen">
            <a:extLst>
              <a:ext uri="{FF2B5EF4-FFF2-40B4-BE49-F238E27FC236}">
                <a16:creationId xmlns:a16="http://schemas.microsoft.com/office/drawing/2014/main" id="{B728B336-E349-4143-B5F4-21BEA3A799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1" y="2643344"/>
            <a:ext cx="3099335" cy="2066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bandeau">
            <a:extLst>
              <a:ext uri="{FF2B5EF4-FFF2-40B4-BE49-F238E27FC236}">
                <a16:creationId xmlns:a16="http://schemas.microsoft.com/office/drawing/2014/main" id="{8C5F0EA4-24BD-420A-9D54-AC64FADD9EA2}"/>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0" y="17463"/>
            <a:ext cx="91440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a:extLst>
              <a:ext uri="{FF2B5EF4-FFF2-40B4-BE49-F238E27FC236}">
                <a16:creationId xmlns:a16="http://schemas.microsoft.com/office/drawing/2014/main" id="{25755333-63A4-44EF-A486-638BC867D4B6}"/>
              </a:ext>
            </a:extLst>
          </p:cNvPr>
          <p:cNvSpPr>
            <a:spLocks noGrp="1" noChangeArrowheads="1"/>
          </p:cNvSpPr>
          <p:nvPr>
            <p:ph type="ctrTitle"/>
          </p:nvPr>
        </p:nvSpPr>
        <p:spPr>
          <a:xfrm>
            <a:off x="-73025" y="1489075"/>
            <a:ext cx="9144000" cy="1006475"/>
          </a:xfrm>
        </p:spPr>
        <p:txBody>
          <a:bodyPr/>
          <a:lstStyle/>
          <a:p>
            <a:pPr algn="ctr" eaLnBrk="1" hangingPunct="1"/>
            <a:r>
              <a:rPr lang="en-US" altLang="es-MX" sz="2800" b="1">
                <a:solidFill>
                  <a:srgbClr val="CC6600"/>
                </a:solidFill>
              </a:rPr>
              <a:t>Rapid Transit Network Design model</a:t>
            </a:r>
            <a:r>
              <a:rPr lang="es-ES" altLang="es-MX" sz="2800" b="1">
                <a:solidFill>
                  <a:srgbClr val="CC6600"/>
                </a:solidFill>
              </a:rPr>
              <a:t> </a:t>
            </a:r>
            <a:br>
              <a:rPr lang="es-ES" altLang="es-MX" sz="2800" b="1">
                <a:solidFill>
                  <a:srgbClr val="CC6600"/>
                </a:solidFill>
              </a:rPr>
            </a:br>
            <a:r>
              <a:rPr lang="es-ES" altLang="es-MX" sz="2800" b="1">
                <a:solidFill>
                  <a:srgbClr val="CC6600"/>
                </a:solidFill>
              </a:rPr>
              <a:t> Accelerated Benders decomposition</a:t>
            </a:r>
            <a:endParaRPr lang="en-US" altLang="es-MX" sz="2800" b="1">
              <a:solidFill>
                <a:srgbClr val="CC6600"/>
              </a:solidFill>
            </a:endParaRPr>
          </a:p>
        </p:txBody>
      </p:sp>
      <p:sp>
        <p:nvSpPr>
          <p:cNvPr id="6148" name="Rectangle 3">
            <a:extLst>
              <a:ext uri="{FF2B5EF4-FFF2-40B4-BE49-F238E27FC236}">
                <a16:creationId xmlns:a16="http://schemas.microsoft.com/office/drawing/2014/main" id="{35681573-4AB7-4957-B31E-3C21E3BE8C90}"/>
              </a:ext>
            </a:extLst>
          </p:cNvPr>
          <p:cNvSpPr>
            <a:spLocks noGrp="1" noChangeArrowheads="1"/>
          </p:cNvSpPr>
          <p:nvPr>
            <p:ph type="subTitle" idx="1"/>
          </p:nvPr>
        </p:nvSpPr>
        <p:spPr>
          <a:xfrm>
            <a:off x="161925" y="5976938"/>
            <a:ext cx="8820150" cy="1762125"/>
          </a:xfrm>
        </p:spPr>
        <p:txBody>
          <a:bodyPr/>
          <a:lstStyle/>
          <a:p>
            <a:pPr eaLnBrk="1" hangingPunct="1">
              <a:lnSpc>
                <a:spcPct val="115000"/>
              </a:lnSpc>
              <a:buClrTx/>
              <a:buFont typeface="Arial" panose="020B0604020202020204" pitchFamily="34" charset="0"/>
              <a:buNone/>
            </a:pPr>
            <a:r>
              <a:rPr lang="es-ES" altLang="es-MX" sz="1800" b="1">
                <a:latin typeface="Arial" panose="020B0604020202020204" pitchFamily="34" charset="0"/>
                <a:cs typeface="Arial" panose="020B0604020202020204" pitchFamily="34" charset="0"/>
              </a:rPr>
              <a:t>Patricia Jaramillo, Universidad  Nacional de Colombia, </a:t>
            </a:r>
            <a:br>
              <a:rPr lang="es-ES" altLang="es-MX" sz="1800" b="1">
                <a:latin typeface="Arial" panose="020B0604020202020204" pitchFamily="34" charset="0"/>
                <a:cs typeface="Arial" panose="020B0604020202020204" pitchFamily="34" charset="0"/>
              </a:rPr>
            </a:br>
            <a:r>
              <a:rPr lang="es-ES" altLang="es-MX" sz="1800" b="1">
                <a:latin typeface="Arial" panose="020B0604020202020204" pitchFamily="34" charset="0"/>
                <a:cs typeface="Arial" panose="020B0604020202020204" pitchFamily="34" charset="0"/>
              </a:rPr>
              <a:t>Ángel Marín, Universidad Politécnica de Madrid</a:t>
            </a:r>
          </a:p>
          <a:p>
            <a:pPr algn="r" eaLnBrk="1" hangingPunct="1">
              <a:lnSpc>
                <a:spcPct val="90000"/>
              </a:lnSpc>
            </a:pPr>
            <a:endParaRPr lang="en-GB" altLang="es-MX" sz="1800">
              <a:solidFill>
                <a:schemeClr val="bg2"/>
              </a:solidFill>
              <a:latin typeface="Arial" panose="020B0604020202020204" pitchFamily="34" charset="0"/>
              <a:cs typeface="Arial" panose="020B0604020202020204" pitchFamily="34" charset="0"/>
            </a:endParaRPr>
          </a:p>
          <a:p>
            <a:pPr algn="r" eaLnBrk="1" hangingPunct="1">
              <a:lnSpc>
                <a:spcPct val="90000"/>
              </a:lnSpc>
            </a:pPr>
            <a:endParaRPr lang="en-GB" altLang="es-MX" sz="1800">
              <a:solidFill>
                <a:schemeClr val="bg2"/>
              </a:solidFill>
              <a:latin typeface="Arial" panose="020B0604020202020204" pitchFamily="34" charset="0"/>
              <a:cs typeface="Arial" panose="020B0604020202020204" pitchFamily="34" charset="0"/>
            </a:endParaRPr>
          </a:p>
          <a:p>
            <a:pPr algn="r" eaLnBrk="1" hangingPunct="1">
              <a:lnSpc>
                <a:spcPct val="90000"/>
              </a:lnSpc>
            </a:pPr>
            <a:endParaRPr lang="en-US" altLang="es-MX" sz="1800">
              <a:solidFill>
                <a:schemeClr val="bg2"/>
              </a:solidFill>
              <a:latin typeface="Arial" panose="020B0604020202020204" pitchFamily="34" charset="0"/>
              <a:cs typeface="Arial" panose="020B0604020202020204" pitchFamily="34" charset="0"/>
            </a:endParaRPr>
          </a:p>
        </p:txBody>
      </p:sp>
      <p:pic>
        <p:nvPicPr>
          <p:cNvPr id="6149" name="Picture 4">
            <a:extLst>
              <a:ext uri="{FF2B5EF4-FFF2-40B4-BE49-F238E27FC236}">
                <a16:creationId xmlns:a16="http://schemas.microsoft.com/office/drawing/2014/main" id="{EA6579DA-1A5A-45C6-9E02-3A0ECC61A456}"/>
              </a:ext>
            </a:extLst>
          </p:cNvPr>
          <p:cNvPicPr>
            <a:picLocks noChangeAspect="1" noChangeArrowheads="1"/>
          </p:cNvPicPr>
          <p:nvPr/>
        </p:nvPicPr>
        <p:blipFill>
          <a:blip r:embed="rId4">
            <a:lum contrast="36000"/>
            <a:extLst>
              <a:ext uri="{28A0092B-C50C-407E-A947-70E740481C1C}">
                <a14:useLocalDpi xmlns:a14="http://schemas.microsoft.com/office/drawing/2010/main" val="0"/>
              </a:ext>
            </a:extLst>
          </a:blip>
          <a:srcRect/>
          <a:stretch>
            <a:fillRect/>
          </a:stretch>
        </p:blipFill>
        <p:spPr bwMode="auto">
          <a:xfrm>
            <a:off x="1979613" y="2565400"/>
            <a:ext cx="5405437"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1">
            <a:extLst>
              <a:ext uri="{FF2B5EF4-FFF2-40B4-BE49-F238E27FC236}">
                <a16:creationId xmlns:a16="http://schemas.microsoft.com/office/drawing/2014/main" id="{6E04C0B9-3662-4ABF-87BE-CB6F84C1F7C8}"/>
              </a:ext>
            </a:extLst>
          </p:cNvPr>
          <p:cNvSpPr>
            <a:spLocks noChangeArrowheads="1"/>
          </p:cNvSpPr>
          <p:nvPr/>
        </p:nvSpPr>
        <p:spPr bwMode="auto">
          <a:xfrm>
            <a:off x="3348038" y="5516563"/>
            <a:ext cx="304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Tahoma" panose="020B0604030504040204" pitchFamily="34" charset="0"/>
              </a:defRPr>
            </a:lvl1pPr>
            <a:lvl2pPr marL="742950" indent="-285750">
              <a:defRPr sz="3000">
                <a:solidFill>
                  <a:schemeClr val="tx1"/>
                </a:solidFill>
                <a:latin typeface="Tahoma" panose="020B0604030504040204" pitchFamily="34" charset="0"/>
              </a:defRPr>
            </a:lvl2pPr>
            <a:lvl3pPr marL="1143000" indent="-228600">
              <a:defRPr sz="3000">
                <a:solidFill>
                  <a:schemeClr val="tx1"/>
                </a:solidFill>
                <a:latin typeface="Tahoma" panose="020B0604030504040204" pitchFamily="34" charset="0"/>
              </a:defRPr>
            </a:lvl3pPr>
            <a:lvl4pPr marL="1600200" indent="-228600">
              <a:defRPr sz="3000">
                <a:solidFill>
                  <a:schemeClr val="tx1"/>
                </a:solidFill>
                <a:latin typeface="Tahoma" panose="020B0604030504040204" pitchFamily="34" charset="0"/>
              </a:defRPr>
            </a:lvl4pPr>
            <a:lvl5pPr marL="2057400" indent="-228600">
              <a:defRPr sz="3000">
                <a:solidFill>
                  <a:schemeClr val="tx1"/>
                </a:solidFill>
                <a:latin typeface="Tahoma" panose="020B0604030504040204" pitchFamily="34" charset="0"/>
              </a:defRPr>
            </a:lvl5pPr>
            <a:lvl6pPr marL="2514600" indent="-228600" eaLnBrk="0" fontAlgn="base" hangingPunct="0">
              <a:spcBef>
                <a:spcPct val="0"/>
              </a:spcBef>
              <a:spcAft>
                <a:spcPct val="0"/>
              </a:spcAft>
              <a:defRPr sz="3000">
                <a:solidFill>
                  <a:schemeClr val="tx1"/>
                </a:solidFill>
                <a:latin typeface="Tahoma" panose="020B0604030504040204" pitchFamily="34" charset="0"/>
              </a:defRPr>
            </a:lvl6pPr>
            <a:lvl7pPr marL="2971800" indent="-228600" eaLnBrk="0" fontAlgn="base" hangingPunct="0">
              <a:spcBef>
                <a:spcPct val="0"/>
              </a:spcBef>
              <a:spcAft>
                <a:spcPct val="0"/>
              </a:spcAft>
              <a:defRPr sz="3000">
                <a:solidFill>
                  <a:schemeClr val="tx1"/>
                </a:solidFill>
                <a:latin typeface="Tahoma" panose="020B0604030504040204" pitchFamily="34" charset="0"/>
              </a:defRPr>
            </a:lvl7pPr>
            <a:lvl8pPr marL="3429000" indent="-228600" eaLnBrk="0" fontAlgn="base" hangingPunct="0">
              <a:spcBef>
                <a:spcPct val="0"/>
              </a:spcBef>
              <a:spcAft>
                <a:spcPct val="0"/>
              </a:spcAft>
              <a:defRPr sz="3000">
                <a:solidFill>
                  <a:schemeClr val="tx1"/>
                </a:solidFill>
                <a:latin typeface="Tahoma" panose="020B0604030504040204" pitchFamily="34" charset="0"/>
              </a:defRPr>
            </a:lvl8pPr>
            <a:lvl9pPr marL="3886200" indent="-228600" eaLnBrk="0" fontAlgn="base" hangingPunct="0">
              <a:spcBef>
                <a:spcPct val="0"/>
              </a:spcBef>
              <a:spcAft>
                <a:spcPct val="0"/>
              </a:spcAft>
              <a:defRPr sz="3000">
                <a:solidFill>
                  <a:schemeClr val="tx1"/>
                </a:solidFill>
                <a:latin typeface="Tahoma" panose="020B0604030504040204" pitchFamily="34" charset="0"/>
              </a:defRPr>
            </a:lvl9pPr>
          </a:lstStyle>
          <a:p>
            <a:pPr eaLnBrk="1" hangingPunct="1"/>
            <a:r>
              <a:rPr lang="es-ES" altLang="es-MX" sz="1800" b="1">
                <a:solidFill>
                  <a:srgbClr val="800000"/>
                </a:solidFill>
              </a:rPr>
              <a:t>Sevilla “metro” corridors</a:t>
            </a:r>
            <a:endParaRPr lang="es-ES_tradnl" altLang="es-ES_tradnl" sz="1800" b="1">
              <a:solidFill>
                <a:srgbClr val="800000"/>
              </a:solidFill>
            </a:endParaRPr>
          </a:p>
        </p:txBody>
      </p:sp>
      <p:sp>
        <p:nvSpPr>
          <p:cNvPr id="2" name="Arrow: Right 1">
            <a:hlinkClick r:id="rId5" action="ppaction://hlinksldjump"/>
            <a:extLst>
              <a:ext uri="{FF2B5EF4-FFF2-40B4-BE49-F238E27FC236}">
                <a16:creationId xmlns:a16="http://schemas.microsoft.com/office/drawing/2014/main" id="{EE2E5D31-EC89-4652-92A2-252D1739A57C}"/>
              </a:ext>
            </a:extLst>
          </p:cNvPr>
          <p:cNvSpPr/>
          <p:nvPr/>
        </p:nvSpPr>
        <p:spPr>
          <a:xfrm>
            <a:off x="8028384" y="6093296"/>
            <a:ext cx="809675" cy="603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FDBF1A69-2F74-4649-9F9C-D0E17FB2BCDE}"/>
              </a:ext>
            </a:extLst>
          </p:cNvPr>
          <p:cNvSpPr>
            <a:spLocks noGrp="1" noChangeArrowheads="1"/>
          </p:cNvSpPr>
          <p:nvPr>
            <p:ph type="title"/>
          </p:nvPr>
        </p:nvSpPr>
        <p:spPr>
          <a:xfrm>
            <a:off x="852488" y="692696"/>
            <a:ext cx="7793037" cy="1143000"/>
          </a:xfrm>
          <a:noFill/>
        </p:spPr>
        <p:txBody>
          <a:bodyPr/>
          <a:lstStyle/>
          <a:p>
            <a:pPr algn="ctr"/>
            <a:r>
              <a:rPr lang="es-ES" altLang="es-MX" sz="3000" b="1" dirty="0" err="1">
                <a:latin typeface="Arial" panose="020B0604020202020204" pitchFamily="34" charset="0"/>
                <a:cs typeface="Arial" panose="020B0604020202020204" pitchFamily="34" charset="0"/>
              </a:rPr>
              <a:t>Planificaci</a:t>
            </a:r>
            <a:r>
              <a:rPr lang="es-MX" altLang="es-MX" sz="3000" b="1" dirty="0" err="1">
                <a:latin typeface="Arial" panose="020B0604020202020204" pitchFamily="34" charset="0"/>
                <a:cs typeface="Arial" panose="020B0604020202020204" pitchFamily="34" charset="0"/>
              </a:rPr>
              <a:t>ó</a:t>
            </a:r>
            <a:r>
              <a:rPr lang="es-ES" altLang="es-MX" sz="3000" b="1" dirty="0">
                <a:latin typeface="Arial" panose="020B0604020202020204" pitchFamily="34" charset="0"/>
                <a:cs typeface="Arial" panose="020B0604020202020204" pitchFamily="34" charset="0"/>
              </a:rPr>
              <a:t>n de la </a:t>
            </a:r>
            <a:r>
              <a:rPr lang="es-ES" altLang="es-MX" sz="3000" b="1" dirty="0" err="1">
                <a:latin typeface="Arial" panose="020B0604020202020204" pitchFamily="34" charset="0"/>
                <a:cs typeface="Arial" panose="020B0604020202020204" pitchFamily="34" charset="0"/>
              </a:rPr>
              <a:t>electrificaci</a:t>
            </a:r>
            <a:r>
              <a:rPr lang="es-MX" altLang="es-MX" sz="3000" b="1" dirty="0" err="1">
                <a:latin typeface="Arial" panose="020B0604020202020204" pitchFamily="34" charset="0"/>
                <a:cs typeface="Arial" panose="020B0604020202020204" pitchFamily="34" charset="0"/>
              </a:rPr>
              <a:t>ó</a:t>
            </a:r>
            <a:r>
              <a:rPr lang="es-ES" altLang="es-MX" sz="3000" b="1" dirty="0">
                <a:latin typeface="Arial" panose="020B0604020202020204" pitchFamily="34" charset="0"/>
                <a:cs typeface="Arial" panose="020B0604020202020204" pitchFamily="34" charset="0"/>
              </a:rPr>
              <a:t>n rural en oriente antioqueño</a:t>
            </a:r>
          </a:p>
        </p:txBody>
      </p:sp>
      <p:graphicFrame>
        <p:nvGraphicFramePr>
          <p:cNvPr id="8195" name="Object 5">
            <a:extLst>
              <a:ext uri="{FF2B5EF4-FFF2-40B4-BE49-F238E27FC236}">
                <a16:creationId xmlns:a16="http://schemas.microsoft.com/office/drawing/2014/main" id="{2044E0D0-8710-4A62-B46A-8CC3010974AA}"/>
              </a:ext>
            </a:extLst>
          </p:cNvPr>
          <p:cNvGraphicFramePr>
            <a:graphicFrameLocks noChangeAspect="1"/>
          </p:cNvGraphicFramePr>
          <p:nvPr/>
        </p:nvGraphicFramePr>
        <p:xfrm>
          <a:off x="762000" y="2133600"/>
          <a:ext cx="7883525" cy="4572000"/>
        </p:xfrm>
        <a:graphic>
          <a:graphicData uri="http://schemas.openxmlformats.org/presentationml/2006/ole">
            <mc:AlternateContent xmlns:mc="http://schemas.openxmlformats.org/markup-compatibility/2006">
              <mc:Choice xmlns:v="urn:schemas-microsoft-com:vml" Requires="v">
                <p:oleObj spid="_x0000_s62466" name="Documento" r:id="rId3" imgW="6167628" imgH="4878324" progId="Word.Document.8">
                  <p:embed/>
                </p:oleObj>
              </mc:Choice>
              <mc:Fallback>
                <p:oleObj name="Documento" r:id="rId3" imgW="6167628" imgH="4878324" progId="Word.Document.8">
                  <p:embed/>
                  <p:pic>
                    <p:nvPicPr>
                      <p:cNvPr id="8195" name="Object 5">
                        <a:extLst>
                          <a:ext uri="{FF2B5EF4-FFF2-40B4-BE49-F238E27FC236}">
                            <a16:creationId xmlns:a16="http://schemas.microsoft.com/office/drawing/2014/main" id="{2044E0D0-8710-4A62-B46A-8CC301097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133600"/>
                        <a:ext cx="78835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Arrow: Right 1">
            <a:hlinkClick r:id="rId5" action="ppaction://hlinksldjump"/>
            <a:extLst>
              <a:ext uri="{FF2B5EF4-FFF2-40B4-BE49-F238E27FC236}">
                <a16:creationId xmlns:a16="http://schemas.microsoft.com/office/drawing/2014/main" id="{7DFDA7D8-C031-472E-B4AA-71DDFA24C903}"/>
              </a:ext>
            </a:extLst>
          </p:cNvPr>
          <p:cNvSpPr/>
          <p:nvPr/>
        </p:nvSpPr>
        <p:spPr>
          <a:xfrm>
            <a:off x="8129972" y="6065864"/>
            <a:ext cx="762508" cy="45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FA3AAC6-45EE-42E6-A49A-5610FFCB7EDB}"/>
              </a:ext>
            </a:extLst>
          </p:cNvPr>
          <p:cNvSpPr>
            <a:spLocks noGrp="1" noChangeArrowheads="1"/>
          </p:cNvSpPr>
          <p:nvPr>
            <p:ph type="ctrTitle"/>
          </p:nvPr>
        </p:nvSpPr>
        <p:spPr/>
        <p:txBody>
          <a:bodyPr/>
          <a:lstStyle/>
          <a:p>
            <a:pPr eaLnBrk="1" hangingPunct="1"/>
            <a:r>
              <a:rPr lang="es-MX" altLang="es-MX"/>
              <a:t>	</a:t>
            </a:r>
            <a:endParaRPr lang="es-CO" altLang="es-MX"/>
          </a:p>
        </p:txBody>
      </p:sp>
      <p:sp>
        <p:nvSpPr>
          <p:cNvPr id="9219" name="Text Box 4">
            <a:extLst>
              <a:ext uri="{FF2B5EF4-FFF2-40B4-BE49-F238E27FC236}">
                <a16:creationId xmlns:a16="http://schemas.microsoft.com/office/drawing/2014/main" id="{C5879FC4-E893-48EA-AACF-7D6D5C351341}"/>
              </a:ext>
            </a:extLst>
          </p:cNvPr>
          <p:cNvSpPr txBox="1">
            <a:spLocks noChangeArrowheads="1"/>
          </p:cNvSpPr>
          <p:nvPr/>
        </p:nvSpPr>
        <p:spPr bwMode="auto">
          <a:xfrm>
            <a:off x="228600" y="304800"/>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MX" altLang="es-MX" sz="2800" b="1">
                <a:solidFill>
                  <a:schemeClr val="accent2"/>
                </a:solidFill>
                <a:latin typeface="Arial" panose="020B0604020202020204" pitchFamily="34" charset="0"/>
                <a:cs typeface="Arial" panose="020B0604020202020204" pitchFamily="34" charset="0"/>
              </a:rPr>
              <a:t>Programación de rodamientos en vehiculos de transporte publico en Manizales</a:t>
            </a:r>
            <a:endParaRPr lang="es-CO" altLang="es-MX" sz="2800" b="1">
              <a:solidFill>
                <a:schemeClr val="accent2"/>
              </a:solidFill>
              <a:latin typeface="Arial" panose="020B0604020202020204" pitchFamily="34" charset="0"/>
              <a:cs typeface="Arial" panose="020B0604020202020204" pitchFamily="34" charset="0"/>
            </a:endParaRPr>
          </a:p>
        </p:txBody>
      </p:sp>
      <p:pic>
        <p:nvPicPr>
          <p:cNvPr id="9220" name="Picture 5" descr="bus1">
            <a:extLst>
              <a:ext uri="{FF2B5EF4-FFF2-40B4-BE49-F238E27FC236}">
                <a16:creationId xmlns:a16="http://schemas.microsoft.com/office/drawing/2014/main" id="{A71CBD16-5F47-4BBF-92C8-19B8420E1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57400"/>
            <a:ext cx="325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7">
            <a:extLst>
              <a:ext uri="{FF2B5EF4-FFF2-40B4-BE49-F238E27FC236}">
                <a16:creationId xmlns:a16="http://schemas.microsoft.com/office/drawing/2014/main" id="{20AD5367-2C25-45F4-B952-9F3AA5378010}"/>
              </a:ext>
            </a:extLst>
          </p:cNvPr>
          <p:cNvSpPr txBox="1">
            <a:spLocks noChangeArrowheads="1"/>
          </p:cNvSpPr>
          <p:nvPr/>
        </p:nvSpPr>
        <p:spPr bwMode="auto">
          <a:xfrm>
            <a:off x="381000" y="4999038"/>
            <a:ext cx="82296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MX" altLang="es-MX" sz="2600">
                <a:latin typeface="Arial" panose="020B0604020202020204" pitchFamily="34" charset="0"/>
                <a:cs typeface="Arial" panose="020B0604020202020204" pitchFamily="34" charset="0"/>
              </a:rPr>
              <a:t>Objetivo: Programar los despachos de los buses de una ruta en la ciudad de Manizales</a:t>
            </a:r>
            <a:endParaRPr lang="es-ES" altLang="es-MX" sz="2600">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8">
            <a:extLst>
              <a:ext uri="{FF2B5EF4-FFF2-40B4-BE49-F238E27FC236}">
                <a16:creationId xmlns:a16="http://schemas.microsoft.com/office/drawing/2014/main" id="{30B95DFA-06B9-4605-975D-5C67EEFB4756}"/>
              </a:ext>
            </a:extLst>
          </p:cNvPr>
          <p:cNvSpPr>
            <a:spLocks noGrp="1" noChangeArrowheads="1"/>
          </p:cNvSpPr>
          <p:nvPr>
            <p:ph type="sldNum" sz="quarter" idx="12"/>
          </p:nvPr>
        </p:nvSpPr>
        <p:spPr>
          <a:xfrm>
            <a:off x="3429000" y="6248400"/>
            <a:ext cx="2895600" cy="457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AEEA758-8BFE-4E86-B205-82B48CE7E4B6}" type="slidenum">
              <a:rPr lang="es-ES" altLang="es-MX" sz="1400" smtClean="0">
                <a:latin typeface="Arial Black" panose="020B0A04020102020204" pitchFamily="34" charset="0"/>
              </a:rPr>
              <a:pPr>
                <a:spcBef>
                  <a:spcPct val="0"/>
                </a:spcBef>
                <a:buClrTx/>
                <a:buSzTx/>
                <a:buFontTx/>
                <a:buNone/>
              </a:pPr>
              <a:t>38</a:t>
            </a:fld>
            <a:endParaRPr lang="es-ES" altLang="es-MX" sz="1400">
              <a:latin typeface="Arial Black" panose="020B0A04020102020204" pitchFamily="34" charset="0"/>
            </a:endParaRPr>
          </a:p>
        </p:txBody>
      </p:sp>
      <p:pic>
        <p:nvPicPr>
          <p:cNvPr id="11267" name="Picture 8" descr="bandeau">
            <a:extLst>
              <a:ext uri="{FF2B5EF4-FFF2-40B4-BE49-F238E27FC236}">
                <a16:creationId xmlns:a16="http://schemas.microsoft.com/office/drawing/2014/main" id="{3B70CBDA-A7F3-48D6-A997-6E043FBB9815}"/>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0" y="17463"/>
            <a:ext cx="91440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2">
            <a:extLst>
              <a:ext uri="{FF2B5EF4-FFF2-40B4-BE49-F238E27FC236}">
                <a16:creationId xmlns:a16="http://schemas.microsoft.com/office/drawing/2014/main" id="{73B639A4-FCFE-4662-8A58-CDAD2276B42A}"/>
              </a:ext>
            </a:extLst>
          </p:cNvPr>
          <p:cNvSpPr>
            <a:spLocks noGrp="1" noChangeArrowheads="1"/>
          </p:cNvSpPr>
          <p:nvPr>
            <p:ph type="ctrTitle"/>
          </p:nvPr>
        </p:nvSpPr>
        <p:spPr>
          <a:xfrm>
            <a:off x="250825" y="2060575"/>
            <a:ext cx="9144000" cy="1006475"/>
          </a:xfrm>
        </p:spPr>
        <p:txBody>
          <a:bodyPr>
            <a:normAutofit fontScale="90000"/>
          </a:bodyPr>
          <a:lstStyle/>
          <a:p>
            <a:pPr algn="ctr" eaLnBrk="1" hangingPunct="1"/>
            <a:r>
              <a:rPr lang="en-US" altLang="es-MX" sz="3400" b="1">
                <a:solidFill>
                  <a:srgbClr val="CC6600"/>
                </a:solidFill>
              </a:rPr>
              <a:t>Rapid Transit Network Design model</a:t>
            </a:r>
            <a:r>
              <a:rPr lang="es-ES" altLang="es-MX" sz="3400" b="1">
                <a:solidFill>
                  <a:srgbClr val="CC6600"/>
                </a:solidFill>
              </a:rPr>
              <a:t> </a:t>
            </a:r>
            <a:br>
              <a:rPr lang="es-ES" altLang="es-MX" sz="3400" b="1">
                <a:solidFill>
                  <a:srgbClr val="CC6600"/>
                </a:solidFill>
              </a:rPr>
            </a:br>
            <a:r>
              <a:rPr lang="es-ES" altLang="es-MX" sz="3400" b="1">
                <a:solidFill>
                  <a:srgbClr val="CC6600"/>
                </a:solidFill>
              </a:rPr>
              <a:t> </a:t>
            </a:r>
            <a:r>
              <a:rPr lang="es-ES" altLang="es-MX" sz="3200" b="1">
                <a:solidFill>
                  <a:srgbClr val="CC6600"/>
                </a:solidFill>
              </a:rPr>
              <a:t>Accelerated Benders decomposition</a:t>
            </a:r>
            <a:endParaRPr lang="en-US" altLang="es-MX" sz="3200" b="1">
              <a:solidFill>
                <a:srgbClr val="CC6600"/>
              </a:solidFill>
            </a:endParaRPr>
          </a:p>
        </p:txBody>
      </p:sp>
      <p:sp>
        <p:nvSpPr>
          <p:cNvPr id="11269" name="Rectangle 3">
            <a:extLst>
              <a:ext uri="{FF2B5EF4-FFF2-40B4-BE49-F238E27FC236}">
                <a16:creationId xmlns:a16="http://schemas.microsoft.com/office/drawing/2014/main" id="{0703B9A6-EDD7-4DD9-AF03-DC06813D1135}"/>
              </a:ext>
            </a:extLst>
          </p:cNvPr>
          <p:cNvSpPr>
            <a:spLocks noGrp="1" noChangeArrowheads="1"/>
          </p:cNvSpPr>
          <p:nvPr>
            <p:ph type="subTitle" idx="1"/>
          </p:nvPr>
        </p:nvSpPr>
        <p:spPr>
          <a:xfrm>
            <a:off x="250825" y="4486275"/>
            <a:ext cx="8820150" cy="1762125"/>
          </a:xfrm>
        </p:spPr>
        <p:txBody>
          <a:bodyPr/>
          <a:lstStyle/>
          <a:p>
            <a:pPr eaLnBrk="1" hangingPunct="1">
              <a:lnSpc>
                <a:spcPct val="115000"/>
              </a:lnSpc>
              <a:buClrTx/>
              <a:buFont typeface="Arial" panose="020B0604020202020204" pitchFamily="34" charset="0"/>
              <a:buNone/>
            </a:pPr>
            <a:r>
              <a:rPr lang="es-ES" altLang="es-MX" sz="2600" b="1">
                <a:latin typeface="Arial" panose="020B0604020202020204" pitchFamily="34" charset="0"/>
                <a:cs typeface="Arial" panose="020B0604020202020204" pitchFamily="34" charset="0"/>
              </a:rPr>
              <a:t>Patricia Jaramillo, Universidad  Nacional de Colombia,</a:t>
            </a:r>
            <a:r>
              <a:rPr lang="es-ES" altLang="es-MX" sz="2700" b="1">
                <a:latin typeface="Arial" panose="020B0604020202020204" pitchFamily="34" charset="0"/>
                <a:cs typeface="Arial" panose="020B0604020202020204" pitchFamily="34" charset="0"/>
              </a:rPr>
              <a:t> </a:t>
            </a:r>
            <a:br>
              <a:rPr lang="es-ES" altLang="es-MX" sz="2700" b="1">
                <a:latin typeface="Arial" panose="020B0604020202020204" pitchFamily="34" charset="0"/>
                <a:cs typeface="Arial" panose="020B0604020202020204" pitchFamily="34" charset="0"/>
              </a:rPr>
            </a:br>
            <a:r>
              <a:rPr lang="es-ES" altLang="es-MX" sz="2700" b="1">
                <a:latin typeface="Arial" panose="020B0604020202020204" pitchFamily="34" charset="0"/>
                <a:cs typeface="Arial" panose="020B0604020202020204" pitchFamily="34" charset="0"/>
              </a:rPr>
              <a:t>Ángel Marín, Universidad Politécnica de Madrid</a:t>
            </a:r>
          </a:p>
          <a:p>
            <a:pPr algn="r" eaLnBrk="1" hangingPunct="1">
              <a:lnSpc>
                <a:spcPct val="90000"/>
              </a:lnSpc>
            </a:pPr>
            <a:endParaRPr lang="en-GB" altLang="es-MX" sz="2700">
              <a:solidFill>
                <a:schemeClr val="bg2"/>
              </a:solidFill>
              <a:latin typeface="Arial" panose="020B0604020202020204" pitchFamily="34" charset="0"/>
              <a:cs typeface="Arial" panose="020B0604020202020204" pitchFamily="34" charset="0"/>
            </a:endParaRPr>
          </a:p>
          <a:p>
            <a:pPr algn="r" eaLnBrk="1" hangingPunct="1">
              <a:lnSpc>
                <a:spcPct val="90000"/>
              </a:lnSpc>
            </a:pPr>
            <a:endParaRPr lang="en-GB" altLang="es-MX" sz="1600">
              <a:solidFill>
                <a:schemeClr val="bg2"/>
              </a:solidFill>
              <a:latin typeface="Arial" panose="020B0604020202020204" pitchFamily="34" charset="0"/>
              <a:cs typeface="Arial" panose="020B0604020202020204" pitchFamily="34" charset="0"/>
            </a:endParaRPr>
          </a:p>
          <a:p>
            <a:pPr algn="r" eaLnBrk="1" hangingPunct="1">
              <a:lnSpc>
                <a:spcPct val="90000"/>
              </a:lnSpc>
            </a:pPr>
            <a:endParaRPr lang="en-US" altLang="es-MX" sz="2000">
              <a:solidFill>
                <a:schemeClr val="bg2"/>
              </a:solidFill>
              <a:latin typeface="Arial" panose="020B0604020202020204" pitchFamily="34" charset="0"/>
              <a:cs typeface="Arial" panose="020B060402020202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8D882BF7-DBD1-49BD-91D8-A58540553DD4}"/>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32854EF-B93D-48A3-A270-CE368249BA1B}" type="slidenum">
              <a:rPr lang="es-ES" altLang="es-MX" sz="1400" smtClean="0">
                <a:latin typeface="Arial Black" panose="020B0A04020102020204" pitchFamily="34" charset="0"/>
              </a:rPr>
              <a:pPr>
                <a:spcBef>
                  <a:spcPct val="0"/>
                </a:spcBef>
                <a:buClrTx/>
                <a:buSzTx/>
                <a:buFontTx/>
                <a:buNone/>
              </a:pPr>
              <a:t>39</a:t>
            </a:fld>
            <a:endParaRPr lang="es-ES" altLang="es-MX" sz="1400">
              <a:latin typeface="Arial Black" panose="020B0A04020102020204" pitchFamily="34" charset="0"/>
            </a:endParaRPr>
          </a:p>
        </p:txBody>
      </p:sp>
      <p:sp>
        <p:nvSpPr>
          <p:cNvPr id="13315" name="Rectangle 5">
            <a:extLst>
              <a:ext uri="{FF2B5EF4-FFF2-40B4-BE49-F238E27FC236}">
                <a16:creationId xmlns:a16="http://schemas.microsoft.com/office/drawing/2014/main" id="{D7E26598-26F0-468E-89B3-1B9A3AAB2BDB}"/>
              </a:ext>
            </a:extLst>
          </p:cNvPr>
          <p:cNvSpPr>
            <a:spLocks noGrp="1" noChangeArrowheads="1"/>
          </p:cNvSpPr>
          <p:nvPr>
            <p:ph type="body" idx="1"/>
          </p:nvPr>
        </p:nvSpPr>
        <p:spPr>
          <a:xfrm>
            <a:off x="539750" y="119063"/>
            <a:ext cx="8208963" cy="5902325"/>
          </a:xfrm>
          <a:solidFill>
            <a:schemeClr val="bg1"/>
          </a:solidFill>
        </p:spPr>
        <p:txBody>
          <a:bodyPr/>
          <a:lstStyle/>
          <a:p>
            <a:pPr eaLnBrk="1" hangingPunct="1"/>
            <a:endParaRPr lang="en-US" altLang="es-MX" sz="2400">
              <a:latin typeface="Arial" panose="020B0604020202020204" pitchFamily="34" charset="0"/>
              <a:cs typeface="Arial" panose="020B0604020202020204" pitchFamily="34" charset="0"/>
            </a:endParaRPr>
          </a:p>
          <a:p>
            <a:pPr eaLnBrk="1" hangingPunct="1"/>
            <a:endParaRPr lang="en-US" altLang="es-MX" sz="2400">
              <a:latin typeface="Arial" panose="020B0604020202020204" pitchFamily="34" charset="0"/>
              <a:cs typeface="Arial" panose="020B0604020202020204" pitchFamily="34" charset="0"/>
            </a:endParaRPr>
          </a:p>
          <a:p>
            <a:pPr eaLnBrk="1" hangingPunct="1"/>
            <a:r>
              <a:rPr lang="en-US" altLang="es-MX" sz="2400" b="1">
                <a:latin typeface="Arial" panose="020B0604020202020204" pitchFamily="34" charset="0"/>
                <a:cs typeface="Arial" panose="020B0604020202020204" pitchFamily="34" charset="0"/>
              </a:rPr>
              <a:t>Project: </a:t>
            </a:r>
            <a:r>
              <a:rPr lang="en-US" altLang="es-MX" sz="2400" b="1">
                <a:solidFill>
                  <a:srgbClr val="CC6600"/>
                </a:solidFill>
                <a:latin typeface="Arial" panose="020B0604020202020204" pitchFamily="34" charset="0"/>
                <a:cs typeface="Arial" panose="020B0604020202020204" pitchFamily="34" charset="0"/>
              </a:rPr>
              <a:t>“</a:t>
            </a:r>
            <a:r>
              <a:rPr lang="en-US" altLang="es-MX" sz="2400" b="1" i="1">
                <a:solidFill>
                  <a:srgbClr val="CC6600"/>
                </a:solidFill>
                <a:latin typeface="Arial" panose="020B0604020202020204" pitchFamily="34" charset="0"/>
                <a:cs typeface="Arial" panose="020B0604020202020204" pitchFamily="34" charset="0"/>
              </a:rPr>
              <a:t>Optimización Matemática para la planificación robusta  y la extensión estratégica de sistemas metropolitanos de transporte público</a:t>
            </a:r>
            <a:r>
              <a:rPr lang="en-US" altLang="es-MX" sz="2400" b="1" i="1">
                <a:latin typeface="Arial" panose="020B0604020202020204" pitchFamily="34" charset="0"/>
                <a:cs typeface="Arial" panose="020B0604020202020204" pitchFamily="34" charset="0"/>
              </a:rPr>
              <a:t>”</a:t>
            </a:r>
          </a:p>
          <a:p>
            <a:pPr eaLnBrk="1" hangingPunct="1"/>
            <a:endParaRPr lang="en-US" altLang="es-MX" sz="2400" b="1">
              <a:latin typeface="Arial" panose="020B0604020202020204" pitchFamily="34" charset="0"/>
              <a:cs typeface="Arial" panose="020B0604020202020204" pitchFamily="34" charset="0"/>
            </a:endParaRPr>
          </a:p>
          <a:p>
            <a:pPr eaLnBrk="1" hangingPunct="1">
              <a:buFont typeface="Wingdings" panose="05000000000000000000" pitchFamily="2" charset="2"/>
              <a:buNone/>
            </a:pPr>
            <a:r>
              <a:rPr lang="en-US" altLang="es-MX" sz="2400" b="1" i="1">
                <a:latin typeface="Arial" panose="020B0604020202020204" pitchFamily="34" charset="0"/>
                <a:cs typeface="Arial" panose="020B0604020202020204" pitchFamily="34" charset="0"/>
              </a:rPr>
              <a:t>       Ministerio de Fomento (España)</a:t>
            </a:r>
          </a:p>
          <a:p>
            <a:pPr eaLnBrk="1" hangingPunct="1"/>
            <a:r>
              <a:rPr lang="en-US" altLang="es-MX" sz="2400" b="1">
                <a:latin typeface="Arial" panose="020B0604020202020204" pitchFamily="34" charset="0"/>
                <a:cs typeface="Arial" panose="020B0604020202020204" pitchFamily="34" charset="0"/>
              </a:rPr>
              <a:t>Project: </a:t>
            </a:r>
            <a:r>
              <a:rPr lang="en-US" altLang="es-MX" sz="2400" b="1">
                <a:solidFill>
                  <a:srgbClr val="CC6600"/>
                </a:solidFill>
                <a:latin typeface="Arial" panose="020B0604020202020204" pitchFamily="34" charset="0"/>
                <a:cs typeface="Arial" panose="020B0604020202020204" pitchFamily="34" charset="0"/>
              </a:rPr>
              <a:t>ARRIVAL “</a:t>
            </a:r>
            <a:r>
              <a:rPr lang="en-US" altLang="es-MX" sz="2400" b="1" i="1">
                <a:solidFill>
                  <a:srgbClr val="CC6600"/>
                </a:solidFill>
                <a:latin typeface="Arial" panose="020B0604020202020204" pitchFamily="34" charset="0"/>
                <a:cs typeface="Arial" panose="020B0604020202020204" pitchFamily="34" charset="0"/>
              </a:rPr>
              <a:t>Algorithms for Robust and on-line Railway optimization:   Improving the Validity and reliability of Large-scale systems”.</a:t>
            </a:r>
          </a:p>
          <a:p>
            <a:pPr eaLnBrk="1" hangingPunct="1"/>
            <a:endParaRPr lang="en-US" altLang="es-MX" sz="2400" b="1" i="1">
              <a:latin typeface="Arial" panose="020B0604020202020204" pitchFamily="34" charset="0"/>
              <a:cs typeface="Arial" panose="020B0604020202020204" pitchFamily="34" charset="0"/>
            </a:endParaRPr>
          </a:p>
          <a:p>
            <a:pPr eaLnBrk="1" hangingPunct="1">
              <a:buFont typeface="Wingdings" panose="05000000000000000000" pitchFamily="2" charset="2"/>
              <a:buNone/>
            </a:pPr>
            <a:r>
              <a:rPr lang="en-US" altLang="es-MX" sz="2400" b="1" i="1">
                <a:latin typeface="Arial" panose="020B0604020202020204" pitchFamily="34" charset="0"/>
                <a:cs typeface="Arial" panose="020B0604020202020204" pitchFamily="34" charset="0"/>
              </a:rPr>
              <a:t>         European Comission. Sixth Frame Program</a:t>
            </a:r>
            <a:endParaRPr lang="en-US" altLang="es-MX" sz="2400" i="1">
              <a:latin typeface="Arial" panose="020B0604020202020204" pitchFamily="34" charset="0"/>
              <a:cs typeface="Arial" panose="020B0604020202020204" pitchFamily="34" charset="0"/>
            </a:endParaRPr>
          </a:p>
          <a:p>
            <a:pPr eaLnBrk="1" hangingPunct="1">
              <a:lnSpc>
                <a:spcPct val="80000"/>
              </a:lnSpc>
            </a:pPr>
            <a:endParaRPr lang="en-US" altLang="es-MX" sz="240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C78B-F875-4813-A479-BB83535D45D0}"/>
              </a:ext>
            </a:extLst>
          </p:cNvPr>
          <p:cNvSpPr>
            <a:spLocks noGrp="1"/>
          </p:cNvSpPr>
          <p:nvPr>
            <p:ph type="title"/>
          </p:nvPr>
        </p:nvSpPr>
        <p:spPr>
          <a:xfrm>
            <a:off x="611560" y="720562"/>
            <a:ext cx="8229600" cy="1143000"/>
          </a:xfrm>
        </p:spPr>
        <p:txBody>
          <a:bodyPr>
            <a:noAutofit/>
          </a:bodyPr>
          <a:lstStyle/>
          <a:p>
            <a:pPr algn="l"/>
            <a:r>
              <a:rPr lang="es-CO" sz="2400" dirty="0"/>
              <a:t>Ya sea en un individuo en GA o partícula en PSO, los </a:t>
            </a:r>
            <a:r>
              <a:rPr lang="es-CO" sz="2400" dirty="0" err="1"/>
              <a:t>hiperparámetros</a:t>
            </a:r>
            <a:r>
              <a:rPr lang="es-CO" sz="2400" dirty="0"/>
              <a:t> se pueden representar mediante una matriz, donde 1 denota un link entre un elemento y otro elemento (neuronas).</a:t>
            </a:r>
            <a:endParaRPr lang="es-MX" sz="2400" dirty="0"/>
          </a:p>
        </p:txBody>
      </p:sp>
      <p:pic>
        <p:nvPicPr>
          <p:cNvPr id="4" name="Content Placeholder 3">
            <a:extLst>
              <a:ext uri="{FF2B5EF4-FFF2-40B4-BE49-F238E27FC236}">
                <a16:creationId xmlns:a16="http://schemas.microsoft.com/office/drawing/2014/main" id="{B86F93F4-8578-4EA6-BCF9-174253151F07}"/>
              </a:ext>
            </a:extLst>
          </p:cNvPr>
          <p:cNvPicPr>
            <a:picLocks noGrp="1" noChangeAspect="1"/>
          </p:cNvPicPr>
          <p:nvPr>
            <p:ph idx="1"/>
          </p:nvPr>
        </p:nvPicPr>
        <p:blipFill rotWithShape="1">
          <a:blip r:embed="rId2"/>
          <a:srcRect l="31709"/>
          <a:stretch/>
        </p:blipFill>
        <p:spPr>
          <a:xfrm>
            <a:off x="1287733" y="2560530"/>
            <a:ext cx="4402333" cy="3769229"/>
          </a:xfrm>
          <a:prstGeom prst="rect">
            <a:avLst/>
          </a:prstGeom>
        </p:spPr>
      </p:pic>
      <p:sp>
        <p:nvSpPr>
          <p:cNvPr id="3" name="Rectangle 2">
            <a:extLst>
              <a:ext uri="{FF2B5EF4-FFF2-40B4-BE49-F238E27FC236}">
                <a16:creationId xmlns:a16="http://schemas.microsoft.com/office/drawing/2014/main" id="{871EC2CF-0421-4FF7-BC0C-C098BA0DE72E}"/>
              </a:ext>
            </a:extLst>
          </p:cNvPr>
          <p:cNvSpPr/>
          <p:nvPr/>
        </p:nvSpPr>
        <p:spPr>
          <a:xfrm>
            <a:off x="6193410" y="3377560"/>
            <a:ext cx="1671491" cy="106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50" dirty="0"/>
              <a:t>X capa de entrada </a:t>
            </a:r>
          </a:p>
          <a:p>
            <a:pPr algn="ctr"/>
            <a:r>
              <a:rPr lang="es-CO" sz="1350" dirty="0"/>
              <a:t>Z capa oculta</a:t>
            </a:r>
          </a:p>
          <a:p>
            <a:pPr algn="ctr"/>
            <a:r>
              <a:rPr lang="es-CO" sz="1350" dirty="0"/>
              <a:t>Y salida</a:t>
            </a:r>
            <a:endParaRPr lang="es-MX" sz="1350" dirty="0"/>
          </a:p>
        </p:txBody>
      </p:sp>
    </p:spTree>
    <p:extLst>
      <p:ext uri="{BB962C8B-B14F-4D97-AF65-F5344CB8AC3E}">
        <p14:creationId xmlns:p14="http://schemas.microsoft.com/office/powerpoint/2010/main" val="1433724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88C99C9E-2C6C-400E-8494-ACA2F3613FA2}"/>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9893EDD-8D15-48F8-A45D-3A6E77742330}" type="slidenum">
              <a:rPr lang="es-ES" altLang="es-MX" sz="1400" smtClean="0">
                <a:latin typeface="Arial Black" panose="020B0A04020102020204" pitchFamily="34" charset="0"/>
              </a:rPr>
              <a:pPr>
                <a:spcBef>
                  <a:spcPct val="0"/>
                </a:spcBef>
                <a:buClrTx/>
                <a:buSzTx/>
                <a:buFontTx/>
                <a:buNone/>
              </a:pPr>
              <a:t>40</a:t>
            </a:fld>
            <a:endParaRPr lang="es-ES" altLang="es-MX" sz="1400">
              <a:latin typeface="Arial Black" panose="020B0A04020102020204" pitchFamily="34" charset="0"/>
            </a:endParaRPr>
          </a:p>
        </p:txBody>
      </p:sp>
      <p:sp>
        <p:nvSpPr>
          <p:cNvPr id="15363" name="Rectangle 2">
            <a:extLst>
              <a:ext uri="{FF2B5EF4-FFF2-40B4-BE49-F238E27FC236}">
                <a16:creationId xmlns:a16="http://schemas.microsoft.com/office/drawing/2014/main" id="{1DC0E218-3BF6-45CC-81F9-8D438E51E49A}"/>
              </a:ext>
            </a:extLst>
          </p:cNvPr>
          <p:cNvSpPr>
            <a:spLocks noChangeArrowheads="1"/>
          </p:cNvSpPr>
          <p:nvPr/>
        </p:nvSpPr>
        <p:spPr bwMode="auto">
          <a:xfrm>
            <a:off x="571500" y="26988"/>
            <a:ext cx="80010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s-ES_tradnl" sz="3000" b="1">
                <a:solidFill>
                  <a:srgbClr val="CC6600"/>
                </a:solidFill>
                <a:latin typeface="Arial" panose="020B0604020202020204" pitchFamily="34" charset="0"/>
                <a:cs typeface="Arial" panose="020B0604020202020204" pitchFamily="34" charset="0"/>
              </a:rPr>
              <a:t>RTND (Rapid Transit Network Design) Generalities</a:t>
            </a:r>
          </a:p>
        </p:txBody>
      </p:sp>
      <p:sp>
        <p:nvSpPr>
          <p:cNvPr id="15364" name="Rectangle 3">
            <a:extLst>
              <a:ext uri="{FF2B5EF4-FFF2-40B4-BE49-F238E27FC236}">
                <a16:creationId xmlns:a16="http://schemas.microsoft.com/office/drawing/2014/main" id="{3FE37402-7A4F-4E4B-BCBF-5CCB15DE022B}"/>
              </a:ext>
            </a:extLst>
          </p:cNvPr>
          <p:cNvSpPr>
            <a:spLocks noChangeArrowheads="1"/>
          </p:cNvSpPr>
          <p:nvPr/>
        </p:nvSpPr>
        <p:spPr bwMode="auto">
          <a:xfrm>
            <a:off x="827088" y="2781300"/>
            <a:ext cx="7696200"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bg2"/>
              </a:buClr>
              <a:buSzPct val="75000"/>
            </a:pPr>
            <a:endParaRPr lang="en-US" altLang="es-ES_tradnl" sz="2800">
              <a:solidFill>
                <a:srgbClr val="800000"/>
              </a:solidFill>
              <a:latin typeface="Arial" panose="020B0604020202020204" pitchFamily="34" charset="0"/>
              <a:cs typeface="Times New Roman" panose="02020603050405020304" pitchFamily="18" charset="0"/>
            </a:endParaRPr>
          </a:p>
        </p:txBody>
      </p:sp>
      <p:sp>
        <p:nvSpPr>
          <p:cNvPr id="675844" name="Rectangle 4">
            <a:extLst>
              <a:ext uri="{FF2B5EF4-FFF2-40B4-BE49-F238E27FC236}">
                <a16:creationId xmlns:a16="http://schemas.microsoft.com/office/drawing/2014/main" id="{AFAEC8DE-B409-4C76-A90E-1C82D729B60E}"/>
              </a:ext>
            </a:extLst>
          </p:cNvPr>
          <p:cNvSpPr>
            <a:spLocks noChangeArrowheads="1"/>
          </p:cNvSpPr>
          <p:nvPr/>
        </p:nvSpPr>
        <p:spPr bwMode="auto">
          <a:xfrm>
            <a:off x="395288" y="1989138"/>
            <a:ext cx="8353425"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914400" indent="-4572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371600" indent="-4572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828800" indent="-4572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286000" indent="-4572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743200" indent="-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3200400" indent="-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657600" indent="-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4114800" indent="-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en-US" altLang="es-ES_tradnl" sz="2200" b="1">
                <a:latin typeface="Arial" panose="020B0604020202020204" pitchFamily="34" charset="0"/>
                <a:cs typeface="Arial" panose="020B0604020202020204" pitchFamily="34" charset="0"/>
              </a:rPr>
              <a:t>High-level design of RTN, considering lower-level demand decisions</a:t>
            </a:r>
          </a:p>
          <a:p>
            <a:pPr>
              <a:spcBef>
                <a:spcPct val="0"/>
              </a:spcBef>
              <a:buClrTx/>
              <a:buSzTx/>
              <a:buFontTx/>
              <a:buChar char="•"/>
            </a:pPr>
            <a:endParaRPr lang="en-US" altLang="es-ES_tradnl" sz="2200" b="1">
              <a:latin typeface="Arial" panose="020B0604020202020204" pitchFamily="34" charset="0"/>
              <a:cs typeface="Arial" panose="020B0604020202020204" pitchFamily="34" charset="0"/>
            </a:endParaRPr>
          </a:p>
          <a:p>
            <a:pPr>
              <a:spcBef>
                <a:spcPct val="0"/>
              </a:spcBef>
              <a:buClrTx/>
              <a:buSzTx/>
              <a:buFontTx/>
              <a:buChar char="•"/>
            </a:pPr>
            <a:r>
              <a:rPr lang="en-US" altLang="es-ES_tradnl" sz="2200" b="1" u="sng">
                <a:solidFill>
                  <a:srgbClr val="CC6600"/>
                </a:solidFill>
                <a:latin typeface="Arial" panose="020B0604020202020204" pitchFamily="34" charset="0"/>
                <a:cs typeface="Arial" panose="020B0604020202020204" pitchFamily="34" charset="0"/>
              </a:rPr>
              <a:t>Higher level: Operators</a:t>
            </a:r>
          </a:p>
          <a:p>
            <a:pPr>
              <a:spcBef>
                <a:spcPct val="0"/>
              </a:spcBef>
              <a:buClrTx/>
              <a:buSzTx/>
              <a:buFontTx/>
              <a:buChar char="•"/>
            </a:pPr>
            <a:endParaRPr lang="en-US" altLang="es-ES_tradnl" sz="2200" b="1" u="sng">
              <a:solidFill>
                <a:srgbClr val="CC6600"/>
              </a:solidFill>
              <a:latin typeface="Arial" panose="020B0604020202020204" pitchFamily="34" charset="0"/>
              <a:cs typeface="Arial" panose="020B0604020202020204" pitchFamily="34" charset="0"/>
            </a:endParaRPr>
          </a:p>
          <a:p>
            <a:pPr>
              <a:spcBef>
                <a:spcPct val="0"/>
              </a:spcBef>
              <a:buClrTx/>
              <a:buSzTx/>
              <a:buFontTx/>
              <a:buNone/>
            </a:pPr>
            <a:r>
              <a:rPr lang="en-US" altLang="es-ES_tradnl" sz="2200" b="1">
                <a:latin typeface="Arial" panose="020B0604020202020204" pitchFamily="34" charset="0"/>
                <a:cs typeface="Arial" panose="020B0604020202020204" pitchFamily="34" charset="0"/>
              </a:rPr>
              <a:t> 		1. Objective: Maximize trip coverage by public mode	2. Budget and line constraints</a:t>
            </a:r>
          </a:p>
          <a:p>
            <a:pPr>
              <a:spcBef>
                <a:spcPct val="0"/>
              </a:spcBef>
              <a:buClrTx/>
              <a:buSzTx/>
              <a:buFontTx/>
              <a:buChar char="•"/>
            </a:pPr>
            <a:endParaRPr lang="en-US" altLang="es-ES_tradnl" sz="2200" b="1" u="sng">
              <a:solidFill>
                <a:schemeClr val="bg2"/>
              </a:solidFill>
              <a:latin typeface="Arial" panose="020B0604020202020204" pitchFamily="34" charset="0"/>
              <a:cs typeface="Arial" panose="020B0604020202020204" pitchFamily="34" charset="0"/>
            </a:endParaRPr>
          </a:p>
          <a:p>
            <a:pPr>
              <a:spcBef>
                <a:spcPct val="0"/>
              </a:spcBef>
              <a:buClrTx/>
              <a:buSzTx/>
              <a:buFontTx/>
              <a:buChar char="•"/>
            </a:pPr>
            <a:r>
              <a:rPr lang="en-US" altLang="es-ES_tradnl" sz="2200" b="1" u="sng">
                <a:solidFill>
                  <a:srgbClr val="CC6600"/>
                </a:solidFill>
                <a:latin typeface="Arial" panose="020B0604020202020204" pitchFamily="34" charset="0"/>
                <a:cs typeface="Arial" panose="020B0604020202020204" pitchFamily="34" charset="0"/>
              </a:rPr>
              <a:t>Lower level: Users</a:t>
            </a:r>
          </a:p>
          <a:p>
            <a:pPr>
              <a:spcBef>
                <a:spcPct val="0"/>
              </a:spcBef>
              <a:buClrTx/>
              <a:buSzTx/>
              <a:buFontTx/>
              <a:buChar char="•"/>
            </a:pPr>
            <a:endParaRPr lang="en-US" altLang="es-ES_tradnl" sz="2200" b="1" u="sng">
              <a:solidFill>
                <a:srgbClr val="CC6600"/>
              </a:solidFill>
              <a:latin typeface="Arial" panose="020B0604020202020204" pitchFamily="34" charset="0"/>
              <a:cs typeface="Arial" panose="020B0604020202020204" pitchFamily="34" charset="0"/>
            </a:endParaRPr>
          </a:p>
          <a:p>
            <a:pPr>
              <a:spcBef>
                <a:spcPct val="0"/>
              </a:spcBef>
              <a:buClrTx/>
              <a:buSzTx/>
              <a:buFontTx/>
              <a:buNone/>
            </a:pPr>
            <a:r>
              <a:rPr lang="en-US" altLang="es-ES_tradnl" sz="2200" b="1">
                <a:latin typeface="Arial" panose="020B0604020202020204" pitchFamily="34" charset="0"/>
                <a:cs typeface="Arial" panose="020B0604020202020204" pitchFamily="34" charset="0"/>
              </a:rPr>
              <a:t>		1. Users choose lower cost routes</a:t>
            </a:r>
          </a:p>
          <a:p>
            <a:pPr>
              <a:spcBef>
                <a:spcPct val="0"/>
              </a:spcBef>
              <a:buClrTx/>
              <a:buSzTx/>
              <a:buFontTx/>
              <a:buNone/>
            </a:pPr>
            <a:r>
              <a:rPr lang="en-US" altLang="es-ES_tradnl" sz="2200" b="1">
                <a:latin typeface="Arial" panose="020B0604020202020204" pitchFamily="34" charset="0"/>
                <a:cs typeface="Arial" panose="020B0604020202020204" pitchFamily="34" charset="0"/>
              </a:rPr>
              <a:t>		2. Users compare public and private costs</a:t>
            </a:r>
            <a:endParaRPr lang="en-US" altLang="es-ES_tradnl" sz="2200" b="1">
              <a:solidFill>
                <a:srgbClr val="A5002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4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4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4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4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4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D609C5BB-5D81-4A0A-B9E1-D9338DE53982}"/>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F592C23-25F7-4DB4-8DD3-082E6A8E6776}" type="slidenum">
              <a:rPr lang="es-ES" altLang="es-MX" sz="1400" smtClean="0">
                <a:latin typeface="Arial Black" panose="020B0A04020102020204" pitchFamily="34" charset="0"/>
              </a:rPr>
              <a:pPr>
                <a:spcBef>
                  <a:spcPct val="0"/>
                </a:spcBef>
                <a:buClrTx/>
                <a:buSzTx/>
                <a:buFontTx/>
                <a:buNone/>
              </a:pPr>
              <a:t>41</a:t>
            </a:fld>
            <a:endParaRPr lang="es-ES" altLang="es-MX" sz="1400">
              <a:latin typeface="Arial Black" panose="020B0A04020102020204" pitchFamily="34" charset="0"/>
            </a:endParaRPr>
          </a:p>
        </p:txBody>
      </p:sp>
      <p:sp>
        <p:nvSpPr>
          <p:cNvPr id="17411" name="Rectangle 2">
            <a:extLst>
              <a:ext uri="{FF2B5EF4-FFF2-40B4-BE49-F238E27FC236}">
                <a16:creationId xmlns:a16="http://schemas.microsoft.com/office/drawing/2014/main" id="{E1C92CC5-876C-4E23-8F66-74F2FB364F27}"/>
              </a:ext>
            </a:extLst>
          </p:cNvPr>
          <p:cNvSpPr>
            <a:spLocks noGrp="1" noChangeArrowheads="1"/>
          </p:cNvSpPr>
          <p:nvPr>
            <p:ph type="title"/>
          </p:nvPr>
        </p:nvSpPr>
        <p:spPr>
          <a:xfrm>
            <a:off x="449263" y="-428625"/>
            <a:ext cx="8229600" cy="1371600"/>
          </a:xfrm>
        </p:spPr>
        <p:txBody>
          <a:bodyPr/>
          <a:lstStyle/>
          <a:p>
            <a:pPr algn="ctr" eaLnBrk="1" hangingPunct="1"/>
            <a:r>
              <a:rPr lang="en-GB" altLang="es-MX" sz="3200" b="1">
                <a:latin typeface="Arial" panose="020B0604020202020204" pitchFamily="34" charset="0"/>
                <a:cs typeface="Arial" panose="020B0604020202020204" pitchFamily="34" charset="0"/>
              </a:rPr>
              <a:t>Sevilla’s Test Network</a:t>
            </a:r>
            <a:endParaRPr lang="es-ES" altLang="es-MX" sz="3200" b="1">
              <a:latin typeface="Arial" panose="020B0604020202020204" pitchFamily="34" charset="0"/>
              <a:cs typeface="Arial" panose="020B0604020202020204" pitchFamily="34" charset="0"/>
            </a:endParaRPr>
          </a:p>
        </p:txBody>
      </p:sp>
      <p:grpSp>
        <p:nvGrpSpPr>
          <p:cNvPr id="17412" name="Group 3">
            <a:extLst>
              <a:ext uri="{FF2B5EF4-FFF2-40B4-BE49-F238E27FC236}">
                <a16:creationId xmlns:a16="http://schemas.microsoft.com/office/drawing/2014/main" id="{9F58805A-6200-49AC-A988-78DC81B662B2}"/>
              </a:ext>
            </a:extLst>
          </p:cNvPr>
          <p:cNvGrpSpPr>
            <a:grpSpLocks noChangeAspect="1"/>
          </p:cNvGrpSpPr>
          <p:nvPr/>
        </p:nvGrpSpPr>
        <p:grpSpPr bwMode="auto">
          <a:xfrm>
            <a:off x="2124075" y="1916113"/>
            <a:ext cx="4673600" cy="3932237"/>
            <a:chOff x="2469" y="2980"/>
            <a:chExt cx="7748" cy="6476"/>
          </a:xfrm>
        </p:grpSpPr>
        <p:sp>
          <p:nvSpPr>
            <p:cNvPr id="17413" name="AutoShape 4">
              <a:extLst>
                <a:ext uri="{FF2B5EF4-FFF2-40B4-BE49-F238E27FC236}">
                  <a16:creationId xmlns:a16="http://schemas.microsoft.com/office/drawing/2014/main" id="{AED0C007-7C6D-4598-AA5D-EA3EA99B3240}"/>
                </a:ext>
              </a:extLst>
            </p:cNvPr>
            <p:cNvSpPr>
              <a:spLocks noChangeAspect="1" noChangeArrowheads="1"/>
            </p:cNvSpPr>
            <p:nvPr/>
          </p:nvSpPr>
          <p:spPr bwMode="auto">
            <a:xfrm>
              <a:off x="2469" y="2980"/>
              <a:ext cx="7748" cy="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pSp>
          <p:nvGrpSpPr>
            <p:cNvPr id="17414" name="Group 5">
              <a:extLst>
                <a:ext uri="{FF2B5EF4-FFF2-40B4-BE49-F238E27FC236}">
                  <a16:creationId xmlns:a16="http://schemas.microsoft.com/office/drawing/2014/main" id="{19F9DE9B-DFBE-44F7-8D04-B5C4FE167F4B}"/>
                </a:ext>
              </a:extLst>
            </p:cNvPr>
            <p:cNvGrpSpPr>
              <a:grpSpLocks/>
            </p:cNvGrpSpPr>
            <p:nvPr/>
          </p:nvGrpSpPr>
          <p:grpSpPr bwMode="auto">
            <a:xfrm>
              <a:off x="2469" y="2980"/>
              <a:ext cx="7748" cy="6476"/>
              <a:chOff x="1587" y="2302"/>
              <a:chExt cx="7779" cy="6495"/>
            </a:xfrm>
          </p:grpSpPr>
          <p:sp>
            <p:nvSpPr>
              <p:cNvPr id="17531" name="Oval 6">
                <a:extLst>
                  <a:ext uri="{FF2B5EF4-FFF2-40B4-BE49-F238E27FC236}">
                    <a16:creationId xmlns:a16="http://schemas.microsoft.com/office/drawing/2014/main" id="{055FC6D5-685C-430C-BEFD-617479A6E282}"/>
                  </a:ext>
                </a:extLst>
              </p:cNvPr>
              <p:cNvSpPr>
                <a:spLocks noChangeArrowheads="1"/>
              </p:cNvSpPr>
              <p:nvPr/>
            </p:nvSpPr>
            <p:spPr bwMode="auto">
              <a:xfrm>
                <a:off x="3681" y="807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32" name="Text Box 7">
                <a:extLst>
                  <a:ext uri="{FF2B5EF4-FFF2-40B4-BE49-F238E27FC236}">
                    <a16:creationId xmlns:a16="http://schemas.microsoft.com/office/drawing/2014/main" id="{1B160346-C54A-49C1-AFB2-67438AC0F8BF}"/>
                  </a:ext>
                </a:extLst>
              </p:cNvPr>
              <p:cNvSpPr txBox="1">
                <a:spLocks noChangeArrowheads="1"/>
              </p:cNvSpPr>
              <p:nvPr/>
            </p:nvSpPr>
            <p:spPr bwMode="auto">
              <a:xfrm>
                <a:off x="3582" y="825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a:t>
                </a:r>
                <a:endParaRPr lang="es-ES" altLang="es-MX" sz="3000">
                  <a:latin typeface="Arial" panose="020B0604020202020204" pitchFamily="34" charset="0"/>
                </a:endParaRPr>
              </a:p>
            </p:txBody>
          </p:sp>
          <p:sp>
            <p:nvSpPr>
              <p:cNvPr id="17533" name="Oval 8">
                <a:extLst>
                  <a:ext uri="{FF2B5EF4-FFF2-40B4-BE49-F238E27FC236}">
                    <a16:creationId xmlns:a16="http://schemas.microsoft.com/office/drawing/2014/main" id="{CACDE034-CF06-4B55-B20B-ACB21F78B5AC}"/>
                  </a:ext>
                </a:extLst>
              </p:cNvPr>
              <p:cNvSpPr>
                <a:spLocks noChangeArrowheads="1"/>
              </p:cNvSpPr>
              <p:nvPr/>
            </p:nvSpPr>
            <p:spPr bwMode="auto">
              <a:xfrm>
                <a:off x="4251" y="7336"/>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34" name="Text Box 9">
                <a:extLst>
                  <a:ext uri="{FF2B5EF4-FFF2-40B4-BE49-F238E27FC236}">
                    <a16:creationId xmlns:a16="http://schemas.microsoft.com/office/drawing/2014/main" id="{97F9A045-386B-4582-A7EB-B23CF0D09CA1}"/>
                  </a:ext>
                </a:extLst>
              </p:cNvPr>
              <p:cNvSpPr txBox="1">
                <a:spLocks noChangeArrowheads="1"/>
              </p:cNvSpPr>
              <p:nvPr/>
            </p:nvSpPr>
            <p:spPr bwMode="auto">
              <a:xfrm>
                <a:off x="4152" y="7516"/>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a:t>
                </a:r>
                <a:endParaRPr lang="es-ES" altLang="es-MX" sz="3000">
                  <a:latin typeface="Arial" panose="020B0604020202020204" pitchFamily="34" charset="0"/>
                </a:endParaRPr>
              </a:p>
            </p:txBody>
          </p:sp>
          <p:sp>
            <p:nvSpPr>
              <p:cNvPr id="17535" name="Oval 10">
                <a:extLst>
                  <a:ext uri="{FF2B5EF4-FFF2-40B4-BE49-F238E27FC236}">
                    <a16:creationId xmlns:a16="http://schemas.microsoft.com/office/drawing/2014/main" id="{A308F41F-DF1F-4D91-BCD1-2C30E89B9D38}"/>
                  </a:ext>
                </a:extLst>
              </p:cNvPr>
              <p:cNvSpPr>
                <a:spLocks noChangeArrowheads="1"/>
              </p:cNvSpPr>
              <p:nvPr/>
            </p:nvSpPr>
            <p:spPr bwMode="auto">
              <a:xfrm>
                <a:off x="4281" y="6139"/>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36" name="Text Box 11">
                <a:extLst>
                  <a:ext uri="{FF2B5EF4-FFF2-40B4-BE49-F238E27FC236}">
                    <a16:creationId xmlns:a16="http://schemas.microsoft.com/office/drawing/2014/main" id="{8F74CC59-2183-41C8-A40C-59BFC9514B7B}"/>
                  </a:ext>
                </a:extLst>
              </p:cNvPr>
              <p:cNvSpPr txBox="1">
                <a:spLocks noChangeArrowheads="1"/>
              </p:cNvSpPr>
              <p:nvPr/>
            </p:nvSpPr>
            <p:spPr bwMode="auto">
              <a:xfrm>
                <a:off x="4182" y="6319"/>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18</a:t>
                </a:r>
                <a:endParaRPr lang="es-ES" altLang="es-MX" sz="3000">
                  <a:latin typeface="Arial" panose="020B0604020202020204" pitchFamily="34" charset="0"/>
                </a:endParaRPr>
              </a:p>
            </p:txBody>
          </p:sp>
          <p:sp>
            <p:nvSpPr>
              <p:cNvPr id="17537" name="Oval 12">
                <a:extLst>
                  <a:ext uri="{FF2B5EF4-FFF2-40B4-BE49-F238E27FC236}">
                    <a16:creationId xmlns:a16="http://schemas.microsoft.com/office/drawing/2014/main" id="{B3CA5928-E122-41DC-BE10-05D97BE5BE28}"/>
                  </a:ext>
                </a:extLst>
              </p:cNvPr>
              <p:cNvSpPr>
                <a:spLocks noChangeArrowheads="1"/>
              </p:cNvSpPr>
              <p:nvPr/>
            </p:nvSpPr>
            <p:spPr bwMode="auto">
              <a:xfrm>
                <a:off x="4023" y="6025"/>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38" name="Text Box 13">
                <a:extLst>
                  <a:ext uri="{FF2B5EF4-FFF2-40B4-BE49-F238E27FC236}">
                    <a16:creationId xmlns:a16="http://schemas.microsoft.com/office/drawing/2014/main" id="{5CC529DF-00A1-47A9-958F-CE6D1613F0C5}"/>
                  </a:ext>
                </a:extLst>
              </p:cNvPr>
              <p:cNvSpPr txBox="1">
                <a:spLocks noChangeArrowheads="1"/>
              </p:cNvSpPr>
              <p:nvPr/>
            </p:nvSpPr>
            <p:spPr bwMode="auto">
              <a:xfrm>
                <a:off x="3924" y="6205"/>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3</a:t>
                </a:r>
                <a:endParaRPr lang="es-ES" altLang="es-MX" sz="3000">
                  <a:latin typeface="Arial" panose="020B0604020202020204" pitchFamily="34" charset="0"/>
                </a:endParaRPr>
              </a:p>
            </p:txBody>
          </p:sp>
          <p:sp>
            <p:nvSpPr>
              <p:cNvPr id="17539" name="Oval 14">
                <a:extLst>
                  <a:ext uri="{FF2B5EF4-FFF2-40B4-BE49-F238E27FC236}">
                    <a16:creationId xmlns:a16="http://schemas.microsoft.com/office/drawing/2014/main" id="{598F2418-D01B-4715-AE5A-88DBB38AB62B}"/>
                  </a:ext>
                </a:extLst>
              </p:cNvPr>
              <p:cNvSpPr>
                <a:spLocks noChangeArrowheads="1"/>
              </p:cNvSpPr>
              <p:nvPr/>
            </p:nvSpPr>
            <p:spPr bwMode="auto">
              <a:xfrm>
                <a:off x="3510" y="5626"/>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40" name="Text Box 15">
                <a:extLst>
                  <a:ext uri="{FF2B5EF4-FFF2-40B4-BE49-F238E27FC236}">
                    <a16:creationId xmlns:a16="http://schemas.microsoft.com/office/drawing/2014/main" id="{626A4A27-50A6-4B0A-8363-31326A92B574}"/>
                  </a:ext>
                </a:extLst>
              </p:cNvPr>
              <p:cNvSpPr txBox="1">
                <a:spLocks noChangeArrowheads="1"/>
              </p:cNvSpPr>
              <p:nvPr/>
            </p:nvSpPr>
            <p:spPr bwMode="auto">
              <a:xfrm>
                <a:off x="3411" y="5806"/>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9</a:t>
                </a:r>
                <a:endParaRPr lang="es-ES" altLang="es-MX" sz="3000">
                  <a:latin typeface="Arial" panose="020B0604020202020204" pitchFamily="34" charset="0"/>
                </a:endParaRPr>
              </a:p>
            </p:txBody>
          </p:sp>
          <p:sp>
            <p:nvSpPr>
              <p:cNvPr id="17541" name="Oval 16">
                <a:extLst>
                  <a:ext uri="{FF2B5EF4-FFF2-40B4-BE49-F238E27FC236}">
                    <a16:creationId xmlns:a16="http://schemas.microsoft.com/office/drawing/2014/main" id="{3F5EE4D5-AA17-48AF-913C-22D205869D9D}"/>
                  </a:ext>
                </a:extLst>
              </p:cNvPr>
              <p:cNvSpPr>
                <a:spLocks noChangeArrowheads="1"/>
              </p:cNvSpPr>
              <p:nvPr/>
            </p:nvSpPr>
            <p:spPr bwMode="auto">
              <a:xfrm>
                <a:off x="3168" y="5626"/>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42" name="Text Box 17">
                <a:extLst>
                  <a:ext uri="{FF2B5EF4-FFF2-40B4-BE49-F238E27FC236}">
                    <a16:creationId xmlns:a16="http://schemas.microsoft.com/office/drawing/2014/main" id="{4B43E6D6-8F70-47FC-A8E1-302422072E81}"/>
                  </a:ext>
                </a:extLst>
              </p:cNvPr>
              <p:cNvSpPr txBox="1">
                <a:spLocks noChangeArrowheads="1"/>
              </p:cNvSpPr>
              <p:nvPr/>
            </p:nvSpPr>
            <p:spPr bwMode="auto">
              <a:xfrm>
                <a:off x="2955" y="5806"/>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10</a:t>
                </a:r>
                <a:endParaRPr lang="es-ES" altLang="es-MX" sz="3000">
                  <a:latin typeface="Arial" panose="020B0604020202020204" pitchFamily="34" charset="0"/>
                </a:endParaRPr>
              </a:p>
            </p:txBody>
          </p:sp>
          <p:sp>
            <p:nvSpPr>
              <p:cNvPr id="17543" name="Oval 18">
                <a:extLst>
                  <a:ext uri="{FF2B5EF4-FFF2-40B4-BE49-F238E27FC236}">
                    <a16:creationId xmlns:a16="http://schemas.microsoft.com/office/drawing/2014/main" id="{342E1FA3-1359-4332-8960-97AF5DD21D67}"/>
                  </a:ext>
                </a:extLst>
              </p:cNvPr>
              <p:cNvSpPr>
                <a:spLocks noChangeArrowheads="1"/>
              </p:cNvSpPr>
              <p:nvPr/>
            </p:nvSpPr>
            <p:spPr bwMode="auto">
              <a:xfrm>
                <a:off x="3345" y="579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44" name="Text Box 19">
                <a:extLst>
                  <a:ext uri="{FF2B5EF4-FFF2-40B4-BE49-F238E27FC236}">
                    <a16:creationId xmlns:a16="http://schemas.microsoft.com/office/drawing/2014/main" id="{EF5541B6-E9AA-4B71-845F-22D2659B608D}"/>
                  </a:ext>
                </a:extLst>
              </p:cNvPr>
              <p:cNvSpPr txBox="1">
                <a:spLocks noChangeArrowheads="1"/>
              </p:cNvSpPr>
              <p:nvPr/>
            </p:nvSpPr>
            <p:spPr bwMode="auto">
              <a:xfrm>
                <a:off x="3270" y="597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8</a:t>
                </a:r>
                <a:endParaRPr lang="es-ES" altLang="es-MX" sz="3000">
                  <a:latin typeface="Arial" panose="020B0604020202020204" pitchFamily="34" charset="0"/>
                </a:endParaRPr>
              </a:p>
            </p:txBody>
          </p:sp>
          <p:sp>
            <p:nvSpPr>
              <p:cNvPr id="17545" name="Oval 20">
                <a:extLst>
                  <a:ext uri="{FF2B5EF4-FFF2-40B4-BE49-F238E27FC236}">
                    <a16:creationId xmlns:a16="http://schemas.microsoft.com/office/drawing/2014/main" id="{BEDDE8F2-7432-4CDC-8114-68C52276E766}"/>
                  </a:ext>
                </a:extLst>
              </p:cNvPr>
              <p:cNvSpPr>
                <a:spLocks noChangeArrowheads="1"/>
              </p:cNvSpPr>
              <p:nvPr/>
            </p:nvSpPr>
            <p:spPr bwMode="auto">
              <a:xfrm>
                <a:off x="2085" y="483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46" name="Text Box 21">
                <a:extLst>
                  <a:ext uri="{FF2B5EF4-FFF2-40B4-BE49-F238E27FC236}">
                    <a16:creationId xmlns:a16="http://schemas.microsoft.com/office/drawing/2014/main" id="{43A0785E-9515-4DF7-9557-FD4664C89B24}"/>
                  </a:ext>
                </a:extLst>
              </p:cNvPr>
              <p:cNvSpPr txBox="1">
                <a:spLocks noChangeArrowheads="1"/>
              </p:cNvSpPr>
              <p:nvPr/>
            </p:nvSpPr>
            <p:spPr bwMode="auto">
              <a:xfrm>
                <a:off x="1986" y="501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5</a:t>
                </a:r>
                <a:endParaRPr lang="es-ES" altLang="es-MX" sz="3000">
                  <a:latin typeface="Arial" panose="020B0604020202020204" pitchFamily="34" charset="0"/>
                </a:endParaRPr>
              </a:p>
            </p:txBody>
          </p:sp>
          <p:sp>
            <p:nvSpPr>
              <p:cNvPr id="17547" name="Oval 22">
                <a:extLst>
                  <a:ext uri="{FF2B5EF4-FFF2-40B4-BE49-F238E27FC236}">
                    <a16:creationId xmlns:a16="http://schemas.microsoft.com/office/drawing/2014/main" id="{383439D8-F297-459E-A792-5DF7F04151DC}"/>
                  </a:ext>
                </a:extLst>
              </p:cNvPr>
              <p:cNvSpPr>
                <a:spLocks noChangeArrowheads="1"/>
              </p:cNvSpPr>
              <p:nvPr/>
            </p:nvSpPr>
            <p:spPr bwMode="auto">
              <a:xfrm>
                <a:off x="4593" y="465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48" name="Text Box 23">
                <a:extLst>
                  <a:ext uri="{FF2B5EF4-FFF2-40B4-BE49-F238E27FC236}">
                    <a16:creationId xmlns:a16="http://schemas.microsoft.com/office/drawing/2014/main" id="{9C6D90A5-F7D6-41D6-8354-EFD3F41202B3}"/>
                  </a:ext>
                </a:extLst>
              </p:cNvPr>
              <p:cNvSpPr txBox="1">
                <a:spLocks noChangeArrowheads="1"/>
              </p:cNvSpPr>
              <p:nvPr/>
            </p:nvSpPr>
            <p:spPr bwMode="auto">
              <a:xfrm>
                <a:off x="4494" y="483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14</a:t>
                </a:r>
                <a:endParaRPr lang="es-ES" altLang="es-MX" sz="3000">
                  <a:latin typeface="Arial" panose="020B0604020202020204" pitchFamily="34" charset="0"/>
                </a:endParaRPr>
              </a:p>
            </p:txBody>
          </p:sp>
          <p:sp>
            <p:nvSpPr>
              <p:cNvPr id="17549" name="Oval 24">
                <a:extLst>
                  <a:ext uri="{FF2B5EF4-FFF2-40B4-BE49-F238E27FC236}">
                    <a16:creationId xmlns:a16="http://schemas.microsoft.com/office/drawing/2014/main" id="{F3E8B7E9-DBB2-4C92-80B8-DAFA3FBA11AE}"/>
                  </a:ext>
                </a:extLst>
              </p:cNvPr>
              <p:cNvSpPr>
                <a:spLocks noChangeArrowheads="1"/>
              </p:cNvSpPr>
              <p:nvPr/>
            </p:nvSpPr>
            <p:spPr bwMode="auto">
              <a:xfrm>
                <a:off x="4770" y="5170"/>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50" name="Text Box 25">
                <a:extLst>
                  <a:ext uri="{FF2B5EF4-FFF2-40B4-BE49-F238E27FC236}">
                    <a16:creationId xmlns:a16="http://schemas.microsoft.com/office/drawing/2014/main" id="{BF6C425C-5B15-4139-8313-EE6F930C34DD}"/>
                  </a:ext>
                </a:extLst>
              </p:cNvPr>
              <p:cNvSpPr txBox="1">
                <a:spLocks noChangeArrowheads="1"/>
              </p:cNvSpPr>
              <p:nvPr/>
            </p:nvSpPr>
            <p:spPr bwMode="auto">
              <a:xfrm>
                <a:off x="4722" y="5293"/>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16</a:t>
                </a:r>
                <a:endParaRPr lang="es-ES" altLang="es-MX" sz="3000">
                  <a:latin typeface="Arial" panose="020B0604020202020204" pitchFamily="34" charset="0"/>
                </a:endParaRPr>
              </a:p>
            </p:txBody>
          </p:sp>
          <p:sp>
            <p:nvSpPr>
              <p:cNvPr id="17551" name="Oval 26">
                <a:extLst>
                  <a:ext uri="{FF2B5EF4-FFF2-40B4-BE49-F238E27FC236}">
                    <a16:creationId xmlns:a16="http://schemas.microsoft.com/office/drawing/2014/main" id="{1A0E3CDC-C58E-4530-968D-6FE481D91898}"/>
                  </a:ext>
                </a:extLst>
              </p:cNvPr>
              <p:cNvSpPr>
                <a:spLocks noChangeArrowheads="1"/>
              </p:cNvSpPr>
              <p:nvPr/>
            </p:nvSpPr>
            <p:spPr bwMode="auto">
              <a:xfrm>
                <a:off x="7899" y="354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52" name="Text Box 27">
                <a:extLst>
                  <a:ext uri="{FF2B5EF4-FFF2-40B4-BE49-F238E27FC236}">
                    <a16:creationId xmlns:a16="http://schemas.microsoft.com/office/drawing/2014/main" id="{BE264461-E43F-47AE-8D8E-C0CB70054475}"/>
                  </a:ext>
                </a:extLst>
              </p:cNvPr>
              <p:cNvSpPr txBox="1">
                <a:spLocks noChangeArrowheads="1"/>
              </p:cNvSpPr>
              <p:nvPr/>
            </p:nvSpPr>
            <p:spPr bwMode="auto">
              <a:xfrm>
                <a:off x="7800" y="372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22</a:t>
                </a:r>
                <a:endParaRPr lang="es-ES" altLang="es-MX" sz="3000">
                  <a:latin typeface="Arial" panose="020B0604020202020204" pitchFamily="34" charset="0"/>
                </a:endParaRPr>
              </a:p>
            </p:txBody>
          </p:sp>
          <p:sp>
            <p:nvSpPr>
              <p:cNvPr id="17553" name="Oval 28">
                <a:extLst>
                  <a:ext uri="{FF2B5EF4-FFF2-40B4-BE49-F238E27FC236}">
                    <a16:creationId xmlns:a16="http://schemas.microsoft.com/office/drawing/2014/main" id="{ABFA6E27-379A-46AA-93E0-67D3E4F15E21}"/>
                  </a:ext>
                </a:extLst>
              </p:cNvPr>
              <p:cNvSpPr>
                <a:spLocks noChangeArrowheads="1"/>
              </p:cNvSpPr>
              <p:nvPr/>
            </p:nvSpPr>
            <p:spPr bwMode="auto">
              <a:xfrm>
                <a:off x="3510" y="3205"/>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54" name="Text Box 29">
                <a:extLst>
                  <a:ext uri="{FF2B5EF4-FFF2-40B4-BE49-F238E27FC236}">
                    <a16:creationId xmlns:a16="http://schemas.microsoft.com/office/drawing/2014/main" id="{949734CD-280F-4483-A0B7-D1E917C70ABA}"/>
                  </a:ext>
                </a:extLst>
              </p:cNvPr>
              <p:cNvSpPr txBox="1">
                <a:spLocks noChangeArrowheads="1"/>
              </p:cNvSpPr>
              <p:nvPr/>
            </p:nvSpPr>
            <p:spPr bwMode="auto">
              <a:xfrm>
                <a:off x="3411" y="3385"/>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7</a:t>
                </a:r>
                <a:endParaRPr lang="es-ES" altLang="es-MX" sz="3000">
                  <a:latin typeface="Arial" panose="020B0604020202020204" pitchFamily="34" charset="0"/>
                </a:endParaRPr>
              </a:p>
            </p:txBody>
          </p:sp>
          <p:sp>
            <p:nvSpPr>
              <p:cNvPr id="17555" name="Oval 30">
                <a:extLst>
                  <a:ext uri="{FF2B5EF4-FFF2-40B4-BE49-F238E27FC236}">
                    <a16:creationId xmlns:a16="http://schemas.microsoft.com/office/drawing/2014/main" id="{F6E59A4E-56D1-41F3-AB8E-4E4494076C2E}"/>
                  </a:ext>
                </a:extLst>
              </p:cNvPr>
              <p:cNvSpPr>
                <a:spLocks noChangeArrowheads="1"/>
              </p:cNvSpPr>
              <p:nvPr/>
            </p:nvSpPr>
            <p:spPr bwMode="auto">
              <a:xfrm>
                <a:off x="2655" y="2977"/>
                <a:ext cx="180" cy="18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56" name="Text Box 31">
                <a:extLst>
                  <a:ext uri="{FF2B5EF4-FFF2-40B4-BE49-F238E27FC236}">
                    <a16:creationId xmlns:a16="http://schemas.microsoft.com/office/drawing/2014/main" id="{F967A98C-8560-4650-8796-1E8D00D180DB}"/>
                  </a:ext>
                </a:extLst>
              </p:cNvPr>
              <p:cNvSpPr txBox="1">
                <a:spLocks noChangeArrowheads="1"/>
              </p:cNvSpPr>
              <p:nvPr/>
            </p:nvSpPr>
            <p:spPr bwMode="auto">
              <a:xfrm>
                <a:off x="2556" y="315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12</a:t>
                </a:r>
                <a:endParaRPr lang="es-ES" altLang="es-MX" sz="3000">
                  <a:latin typeface="Arial" panose="020B0604020202020204" pitchFamily="34" charset="0"/>
                </a:endParaRPr>
              </a:p>
            </p:txBody>
          </p:sp>
          <p:sp>
            <p:nvSpPr>
              <p:cNvPr id="17557" name="Oval 32">
                <a:extLst>
                  <a:ext uri="{FF2B5EF4-FFF2-40B4-BE49-F238E27FC236}">
                    <a16:creationId xmlns:a16="http://schemas.microsoft.com/office/drawing/2014/main" id="{0F027071-5996-432B-9B1F-CDAA737390FE}"/>
                  </a:ext>
                </a:extLst>
              </p:cNvPr>
              <p:cNvSpPr>
                <a:spLocks noChangeAspect="1" noChangeArrowheads="1"/>
              </p:cNvSpPr>
              <p:nvPr/>
            </p:nvSpPr>
            <p:spPr bwMode="auto">
              <a:xfrm>
                <a:off x="6591" y="8116"/>
                <a:ext cx="68" cy="6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58" name="Text Box 33">
                <a:extLst>
                  <a:ext uri="{FF2B5EF4-FFF2-40B4-BE49-F238E27FC236}">
                    <a16:creationId xmlns:a16="http://schemas.microsoft.com/office/drawing/2014/main" id="{7160BBCE-D001-466D-AB9A-C5239AEF0BFA}"/>
                  </a:ext>
                </a:extLst>
              </p:cNvPr>
              <p:cNvSpPr txBox="1">
                <a:spLocks noChangeArrowheads="1"/>
              </p:cNvSpPr>
              <p:nvPr/>
            </p:nvSpPr>
            <p:spPr bwMode="auto">
              <a:xfrm>
                <a:off x="6405" y="8230"/>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4</a:t>
                </a:r>
                <a:endParaRPr lang="es-ES" altLang="es-MX" sz="3000">
                  <a:latin typeface="Arial" panose="020B0604020202020204" pitchFamily="34" charset="0"/>
                </a:endParaRPr>
              </a:p>
            </p:txBody>
          </p:sp>
          <p:sp>
            <p:nvSpPr>
              <p:cNvPr id="17559" name="Oval 34">
                <a:extLst>
                  <a:ext uri="{FF2B5EF4-FFF2-40B4-BE49-F238E27FC236}">
                    <a16:creationId xmlns:a16="http://schemas.microsoft.com/office/drawing/2014/main" id="{95B978E0-6099-465B-8977-1292315FF96E}"/>
                  </a:ext>
                </a:extLst>
              </p:cNvPr>
              <p:cNvSpPr>
                <a:spLocks noChangeAspect="1" noChangeArrowheads="1"/>
              </p:cNvSpPr>
              <p:nvPr/>
            </p:nvSpPr>
            <p:spPr bwMode="auto">
              <a:xfrm>
                <a:off x="1773" y="4723"/>
                <a:ext cx="68" cy="6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60" name="Text Box 35">
                <a:extLst>
                  <a:ext uri="{FF2B5EF4-FFF2-40B4-BE49-F238E27FC236}">
                    <a16:creationId xmlns:a16="http://schemas.microsoft.com/office/drawing/2014/main" id="{926A84BA-732E-4B10-84F4-FA8001DFDB9D}"/>
                  </a:ext>
                </a:extLst>
              </p:cNvPr>
              <p:cNvSpPr txBox="1">
                <a:spLocks noChangeArrowheads="1"/>
              </p:cNvSpPr>
              <p:nvPr/>
            </p:nvSpPr>
            <p:spPr bwMode="auto">
              <a:xfrm>
                <a:off x="1587" y="4837"/>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13</a:t>
                </a:r>
                <a:endParaRPr lang="es-ES" altLang="es-MX" sz="3000">
                  <a:latin typeface="Arial" panose="020B0604020202020204" pitchFamily="34" charset="0"/>
                </a:endParaRPr>
              </a:p>
            </p:txBody>
          </p:sp>
          <p:sp>
            <p:nvSpPr>
              <p:cNvPr id="17561" name="Oval 36">
                <a:extLst>
                  <a:ext uri="{FF2B5EF4-FFF2-40B4-BE49-F238E27FC236}">
                    <a16:creationId xmlns:a16="http://schemas.microsoft.com/office/drawing/2014/main" id="{C64B19EB-A550-4087-B95B-8EA21431D1D6}"/>
                  </a:ext>
                </a:extLst>
              </p:cNvPr>
              <p:cNvSpPr>
                <a:spLocks noChangeAspect="1" noChangeArrowheads="1"/>
              </p:cNvSpPr>
              <p:nvPr/>
            </p:nvSpPr>
            <p:spPr bwMode="auto">
              <a:xfrm>
                <a:off x="5649" y="5290"/>
                <a:ext cx="68" cy="6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62" name="Text Box 37">
                <a:extLst>
                  <a:ext uri="{FF2B5EF4-FFF2-40B4-BE49-F238E27FC236}">
                    <a16:creationId xmlns:a16="http://schemas.microsoft.com/office/drawing/2014/main" id="{B22781AC-37DD-492B-A354-822197B7E94A}"/>
                  </a:ext>
                </a:extLst>
              </p:cNvPr>
              <p:cNvSpPr txBox="1">
                <a:spLocks noChangeArrowheads="1"/>
              </p:cNvSpPr>
              <p:nvPr/>
            </p:nvSpPr>
            <p:spPr bwMode="auto">
              <a:xfrm>
                <a:off x="5463" y="5350"/>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15</a:t>
                </a:r>
                <a:endParaRPr lang="es-ES" altLang="es-MX" sz="3000">
                  <a:latin typeface="Arial" panose="020B0604020202020204" pitchFamily="34" charset="0"/>
                </a:endParaRPr>
              </a:p>
            </p:txBody>
          </p:sp>
          <p:sp>
            <p:nvSpPr>
              <p:cNvPr id="17563" name="Oval 38">
                <a:extLst>
                  <a:ext uri="{FF2B5EF4-FFF2-40B4-BE49-F238E27FC236}">
                    <a16:creationId xmlns:a16="http://schemas.microsoft.com/office/drawing/2014/main" id="{4E8524FE-5F59-46D6-9C6B-AFA996C5E794}"/>
                  </a:ext>
                </a:extLst>
              </p:cNvPr>
              <p:cNvSpPr>
                <a:spLocks noChangeAspect="1" noChangeArrowheads="1"/>
              </p:cNvSpPr>
              <p:nvPr/>
            </p:nvSpPr>
            <p:spPr bwMode="auto">
              <a:xfrm>
                <a:off x="7530" y="3841"/>
                <a:ext cx="68" cy="6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64" name="Text Box 39">
                <a:extLst>
                  <a:ext uri="{FF2B5EF4-FFF2-40B4-BE49-F238E27FC236}">
                    <a16:creationId xmlns:a16="http://schemas.microsoft.com/office/drawing/2014/main" id="{671E7C6F-731E-44B1-9459-F9C0F4CE2B3C}"/>
                  </a:ext>
                </a:extLst>
              </p:cNvPr>
              <p:cNvSpPr txBox="1">
                <a:spLocks noChangeArrowheads="1"/>
              </p:cNvSpPr>
              <p:nvPr/>
            </p:nvSpPr>
            <p:spPr bwMode="auto">
              <a:xfrm>
                <a:off x="7344" y="3955"/>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11</a:t>
                </a:r>
                <a:endParaRPr lang="es-ES" altLang="es-MX" sz="3000">
                  <a:latin typeface="Arial" panose="020B0604020202020204" pitchFamily="34" charset="0"/>
                </a:endParaRPr>
              </a:p>
            </p:txBody>
          </p:sp>
          <p:sp>
            <p:nvSpPr>
              <p:cNvPr id="17565" name="Oval 40">
                <a:extLst>
                  <a:ext uri="{FF2B5EF4-FFF2-40B4-BE49-F238E27FC236}">
                    <a16:creationId xmlns:a16="http://schemas.microsoft.com/office/drawing/2014/main" id="{AED7DBEB-CCF5-41C1-92B7-986A038A88E1}"/>
                  </a:ext>
                </a:extLst>
              </p:cNvPr>
              <p:cNvSpPr>
                <a:spLocks noChangeAspect="1" noChangeArrowheads="1"/>
              </p:cNvSpPr>
              <p:nvPr/>
            </p:nvSpPr>
            <p:spPr bwMode="auto">
              <a:xfrm>
                <a:off x="9012" y="2302"/>
                <a:ext cx="68" cy="6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66" name="Text Box 41">
                <a:extLst>
                  <a:ext uri="{FF2B5EF4-FFF2-40B4-BE49-F238E27FC236}">
                    <a16:creationId xmlns:a16="http://schemas.microsoft.com/office/drawing/2014/main" id="{C73C61BA-4633-4914-ACF3-43A4887C099B}"/>
                  </a:ext>
                </a:extLst>
              </p:cNvPr>
              <p:cNvSpPr txBox="1">
                <a:spLocks noChangeArrowheads="1"/>
              </p:cNvSpPr>
              <p:nvPr/>
            </p:nvSpPr>
            <p:spPr bwMode="auto">
              <a:xfrm>
                <a:off x="8826" y="2416"/>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6</a:t>
                </a:r>
                <a:endParaRPr lang="es-ES" altLang="es-MX" sz="3000">
                  <a:latin typeface="Arial" panose="020B0604020202020204" pitchFamily="34" charset="0"/>
                </a:endParaRPr>
              </a:p>
            </p:txBody>
          </p:sp>
          <p:sp>
            <p:nvSpPr>
              <p:cNvPr id="17567" name="Oval 42">
                <a:extLst>
                  <a:ext uri="{FF2B5EF4-FFF2-40B4-BE49-F238E27FC236}">
                    <a16:creationId xmlns:a16="http://schemas.microsoft.com/office/drawing/2014/main" id="{6270762F-992E-4619-93B3-4540F50BA975}"/>
                  </a:ext>
                </a:extLst>
              </p:cNvPr>
              <p:cNvSpPr>
                <a:spLocks noChangeAspect="1" noChangeArrowheads="1"/>
              </p:cNvSpPr>
              <p:nvPr/>
            </p:nvSpPr>
            <p:spPr bwMode="auto">
              <a:xfrm>
                <a:off x="5562" y="6994"/>
                <a:ext cx="215" cy="215"/>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68" name="Text Box 43">
                <a:extLst>
                  <a:ext uri="{FF2B5EF4-FFF2-40B4-BE49-F238E27FC236}">
                    <a16:creationId xmlns:a16="http://schemas.microsoft.com/office/drawing/2014/main" id="{D964DAE8-AD27-4134-AAF5-A2B837F56AB7}"/>
                  </a:ext>
                </a:extLst>
              </p:cNvPr>
              <p:cNvSpPr txBox="1">
                <a:spLocks noChangeArrowheads="1"/>
              </p:cNvSpPr>
              <p:nvPr/>
            </p:nvSpPr>
            <p:spPr bwMode="auto">
              <a:xfrm>
                <a:off x="5463" y="7174"/>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23</a:t>
                </a:r>
                <a:endParaRPr lang="es-ES" altLang="es-MX" sz="3000">
                  <a:latin typeface="Arial" panose="020B0604020202020204" pitchFamily="34" charset="0"/>
                </a:endParaRPr>
              </a:p>
            </p:txBody>
          </p:sp>
          <p:sp>
            <p:nvSpPr>
              <p:cNvPr id="17569" name="Oval 44">
                <a:extLst>
                  <a:ext uri="{FF2B5EF4-FFF2-40B4-BE49-F238E27FC236}">
                    <a16:creationId xmlns:a16="http://schemas.microsoft.com/office/drawing/2014/main" id="{589DFE0E-DDC9-4984-B159-862C0F66463A}"/>
                  </a:ext>
                </a:extLst>
              </p:cNvPr>
              <p:cNvSpPr>
                <a:spLocks noChangeAspect="1" noChangeArrowheads="1"/>
              </p:cNvSpPr>
              <p:nvPr/>
            </p:nvSpPr>
            <p:spPr bwMode="auto">
              <a:xfrm>
                <a:off x="1800" y="5911"/>
                <a:ext cx="215" cy="215"/>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70" name="Text Box 45">
                <a:extLst>
                  <a:ext uri="{FF2B5EF4-FFF2-40B4-BE49-F238E27FC236}">
                    <a16:creationId xmlns:a16="http://schemas.microsoft.com/office/drawing/2014/main" id="{5D21A4BA-BCFF-4B7E-A476-F2ECE2A2E574}"/>
                  </a:ext>
                </a:extLst>
              </p:cNvPr>
              <p:cNvSpPr txBox="1">
                <a:spLocks noChangeArrowheads="1"/>
              </p:cNvSpPr>
              <p:nvPr/>
            </p:nvSpPr>
            <p:spPr bwMode="auto">
              <a:xfrm>
                <a:off x="1701" y="6091"/>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24</a:t>
                </a:r>
                <a:endParaRPr lang="es-ES" altLang="es-MX" sz="3000">
                  <a:latin typeface="Arial" panose="020B0604020202020204" pitchFamily="34" charset="0"/>
                </a:endParaRPr>
              </a:p>
            </p:txBody>
          </p:sp>
          <p:sp>
            <p:nvSpPr>
              <p:cNvPr id="17571" name="Oval 46">
                <a:extLst>
                  <a:ext uri="{FF2B5EF4-FFF2-40B4-BE49-F238E27FC236}">
                    <a16:creationId xmlns:a16="http://schemas.microsoft.com/office/drawing/2014/main" id="{0CCD243F-D09A-439F-BA39-967CFDA34C62}"/>
                  </a:ext>
                </a:extLst>
              </p:cNvPr>
              <p:cNvSpPr>
                <a:spLocks noChangeAspect="1" noChangeArrowheads="1"/>
              </p:cNvSpPr>
              <p:nvPr/>
            </p:nvSpPr>
            <p:spPr bwMode="auto">
              <a:xfrm>
                <a:off x="4023" y="5170"/>
                <a:ext cx="215" cy="215"/>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72" name="Text Box 47">
                <a:extLst>
                  <a:ext uri="{FF2B5EF4-FFF2-40B4-BE49-F238E27FC236}">
                    <a16:creationId xmlns:a16="http://schemas.microsoft.com/office/drawing/2014/main" id="{F95DDA3B-B4D8-4C0C-A618-08066C31B75D}"/>
                  </a:ext>
                </a:extLst>
              </p:cNvPr>
              <p:cNvSpPr txBox="1">
                <a:spLocks noChangeArrowheads="1"/>
              </p:cNvSpPr>
              <p:nvPr/>
            </p:nvSpPr>
            <p:spPr bwMode="auto">
              <a:xfrm>
                <a:off x="3924" y="5350"/>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21</a:t>
                </a:r>
                <a:endParaRPr lang="es-ES" altLang="es-MX" sz="3000">
                  <a:latin typeface="Arial" panose="020B0604020202020204" pitchFamily="34" charset="0"/>
                </a:endParaRPr>
              </a:p>
            </p:txBody>
          </p:sp>
          <p:sp>
            <p:nvSpPr>
              <p:cNvPr id="17573" name="Oval 48">
                <a:extLst>
                  <a:ext uri="{FF2B5EF4-FFF2-40B4-BE49-F238E27FC236}">
                    <a16:creationId xmlns:a16="http://schemas.microsoft.com/office/drawing/2014/main" id="{B0D3C862-1FA5-4EAD-A30B-A17945390571}"/>
                  </a:ext>
                </a:extLst>
              </p:cNvPr>
              <p:cNvSpPr>
                <a:spLocks noChangeAspect="1" noChangeArrowheads="1"/>
              </p:cNvSpPr>
              <p:nvPr/>
            </p:nvSpPr>
            <p:spPr bwMode="auto">
              <a:xfrm>
                <a:off x="4992" y="2521"/>
                <a:ext cx="227" cy="227"/>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74" name="Text Box 49">
                <a:extLst>
                  <a:ext uri="{FF2B5EF4-FFF2-40B4-BE49-F238E27FC236}">
                    <a16:creationId xmlns:a16="http://schemas.microsoft.com/office/drawing/2014/main" id="{37AF23C0-C1DF-41D7-87DF-6A082C3CCD3D}"/>
                  </a:ext>
                </a:extLst>
              </p:cNvPr>
              <p:cNvSpPr txBox="1">
                <a:spLocks noChangeArrowheads="1"/>
              </p:cNvSpPr>
              <p:nvPr/>
            </p:nvSpPr>
            <p:spPr bwMode="auto">
              <a:xfrm>
                <a:off x="4893" y="2701"/>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20</a:t>
                </a:r>
                <a:endParaRPr lang="es-ES" altLang="es-MX" sz="3000">
                  <a:latin typeface="Arial" panose="020B0604020202020204" pitchFamily="34" charset="0"/>
                </a:endParaRPr>
              </a:p>
            </p:txBody>
          </p:sp>
          <p:sp>
            <p:nvSpPr>
              <p:cNvPr id="17575" name="Oval 50">
                <a:extLst>
                  <a:ext uri="{FF2B5EF4-FFF2-40B4-BE49-F238E27FC236}">
                    <a16:creationId xmlns:a16="http://schemas.microsoft.com/office/drawing/2014/main" id="{5BCA2067-1C3C-460F-8C1E-92EFBDA1FCF7}"/>
                  </a:ext>
                </a:extLst>
              </p:cNvPr>
              <p:cNvSpPr>
                <a:spLocks noChangeAspect="1" noChangeArrowheads="1"/>
              </p:cNvSpPr>
              <p:nvPr/>
            </p:nvSpPr>
            <p:spPr bwMode="auto">
              <a:xfrm>
                <a:off x="3339" y="4315"/>
                <a:ext cx="215" cy="215"/>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76" name="Text Box 51">
                <a:extLst>
                  <a:ext uri="{FF2B5EF4-FFF2-40B4-BE49-F238E27FC236}">
                    <a16:creationId xmlns:a16="http://schemas.microsoft.com/office/drawing/2014/main" id="{1B27C866-9646-4B8B-9614-184744DE4613}"/>
                  </a:ext>
                </a:extLst>
              </p:cNvPr>
              <p:cNvSpPr txBox="1">
                <a:spLocks noChangeArrowheads="1"/>
              </p:cNvSpPr>
              <p:nvPr/>
            </p:nvSpPr>
            <p:spPr bwMode="auto">
              <a:xfrm>
                <a:off x="3069" y="4495"/>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19</a:t>
                </a:r>
                <a:endParaRPr lang="es-ES" altLang="es-MX" sz="3000">
                  <a:latin typeface="Arial" panose="020B0604020202020204" pitchFamily="34" charset="0"/>
                </a:endParaRPr>
              </a:p>
            </p:txBody>
          </p:sp>
          <p:sp>
            <p:nvSpPr>
              <p:cNvPr id="17577" name="Oval 52">
                <a:extLst>
                  <a:ext uri="{FF2B5EF4-FFF2-40B4-BE49-F238E27FC236}">
                    <a16:creationId xmlns:a16="http://schemas.microsoft.com/office/drawing/2014/main" id="{05EC411A-4411-4039-B20F-1AFE29C28A6C}"/>
                  </a:ext>
                </a:extLst>
              </p:cNvPr>
              <p:cNvSpPr>
                <a:spLocks noChangeAspect="1" noChangeArrowheads="1"/>
              </p:cNvSpPr>
              <p:nvPr/>
            </p:nvSpPr>
            <p:spPr bwMode="auto">
              <a:xfrm>
                <a:off x="2369" y="4764"/>
                <a:ext cx="130" cy="130"/>
              </a:xfrm>
              <a:prstGeom prst="ellipse">
                <a:avLst/>
              </a:prstGeom>
              <a:solidFill>
                <a:srgbClr val="000000"/>
              </a:solidFill>
              <a:ln w="9525">
                <a:solidFill>
                  <a:srgbClr val="003366"/>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17578" name="Text Box 53">
                <a:extLst>
                  <a:ext uri="{FF2B5EF4-FFF2-40B4-BE49-F238E27FC236}">
                    <a16:creationId xmlns:a16="http://schemas.microsoft.com/office/drawing/2014/main" id="{A5942C30-DAE5-46A3-A570-D634154DE099}"/>
                  </a:ext>
                </a:extLst>
              </p:cNvPr>
              <p:cNvSpPr txBox="1">
                <a:spLocks noChangeArrowheads="1"/>
              </p:cNvSpPr>
              <p:nvPr/>
            </p:nvSpPr>
            <p:spPr bwMode="auto">
              <a:xfrm>
                <a:off x="2214" y="4894"/>
                <a:ext cx="5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66"/>
                    </a:solidFill>
                    <a:miter lim="800000"/>
                    <a:headEnd/>
                    <a:tailEnd/>
                  </a14:hiddenLine>
                </a:ext>
              </a:extLst>
            </p:spPr>
            <p:txBody>
              <a:bodyPr lIns="72969" tIns="36485" rIns="72969" bIns="36485"/>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900">
                    <a:solidFill>
                      <a:srgbClr val="000000"/>
                    </a:solidFill>
                    <a:latin typeface="Arial" panose="020B0604020202020204" pitchFamily="34" charset="0"/>
                  </a:rPr>
                  <a:t>17</a:t>
                </a:r>
                <a:endParaRPr lang="es-ES" altLang="es-MX" sz="3000">
                  <a:latin typeface="Arial" panose="020B0604020202020204" pitchFamily="34" charset="0"/>
                </a:endParaRPr>
              </a:p>
            </p:txBody>
          </p:sp>
        </p:grpSp>
        <p:grpSp>
          <p:nvGrpSpPr>
            <p:cNvPr id="17415" name="Group 54">
              <a:extLst>
                <a:ext uri="{FF2B5EF4-FFF2-40B4-BE49-F238E27FC236}">
                  <a16:creationId xmlns:a16="http://schemas.microsoft.com/office/drawing/2014/main" id="{427802F7-3469-4513-B8C7-6E0927CB423E}"/>
                </a:ext>
              </a:extLst>
            </p:cNvPr>
            <p:cNvGrpSpPr>
              <a:grpSpLocks/>
            </p:cNvGrpSpPr>
            <p:nvPr/>
          </p:nvGrpSpPr>
          <p:grpSpPr bwMode="auto">
            <a:xfrm>
              <a:off x="2684" y="2995"/>
              <a:ext cx="7211" cy="5854"/>
              <a:chOff x="2043" y="2557"/>
              <a:chExt cx="7239" cy="5871"/>
            </a:xfrm>
          </p:grpSpPr>
          <p:sp>
            <p:nvSpPr>
              <p:cNvPr id="17416" name="Line 55">
                <a:extLst>
                  <a:ext uri="{FF2B5EF4-FFF2-40B4-BE49-F238E27FC236}">
                    <a16:creationId xmlns:a16="http://schemas.microsoft.com/office/drawing/2014/main" id="{F13A1DF4-73B1-479A-8810-30E667ECA129}"/>
                  </a:ext>
                </a:extLst>
              </p:cNvPr>
              <p:cNvSpPr>
                <a:spLocks noChangeShapeType="1"/>
              </p:cNvSpPr>
              <p:nvPr/>
            </p:nvSpPr>
            <p:spPr bwMode="auto">
              <a:xfrm flipV="1">
                <a:off x="4038" y="7687"/>
                <a:ext cx="513" cy="68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17" name="Line 56">
                <a:extLst>
                  <a:ext uri="{FF2B5EF4-FFF2-40B4-BE49-F238E27FC236}">
                    <a16:creationId xmlns:a16="http://schemas.microsoft.com/office/drawing/2014/main" id="{599A5749-7852-4F1F-916C-65FC4B6D9B9E}"/>
                  </a:ext>
                </a:extLst>
              </p:cNvPr>
              <p:cNvSpPr>
                <a:spLocks noChangeShapeType="1"/>
              </p:cNvSpPr>
              <p:nvPr/>
            </p:nvSpPr>
            <p:spPr bwMode="auto">
              <a:xfrm flipV="1">
                <a:off x="4608" y="7345"/>
                <a:ext cx="1254" cy="28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18" name="Line 57">
                <a:extLst>
                  <a:ext uri="{FF2B5EF4-FFF2-40B4-BE49-F238E27FC236}">
                    <a16:creationId xmlns:a16="http://schemas.microsoft.com/office/drawing/2014/main" id="{E29D291F-D6F6-4BD3-841C-96DAD8CB8E62}"/>
                  </a:ext>
                </a:extLst>
              </p:cNvPr>
              <p:cNvSpPr>
                <a:spLocks noChangeShapeType="1"/>
              </p:cNvSpPr>
              <p:nvPr/>
            </p:nvSpPr>
            <p:spPr bwMode="auto">
              <a:xfrm flipV="1">
                <a:off x="4038" y="8371"/>
                <a:ext cx="2850" cy="5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19" name="Line 58">
                <a:extLst>
                  <a:ext uri="{FF2B5EF4-FFF2-40B4-BE49-F238E27FC236}">
                    <a16:creationId xmlns:a16="http://schemas.microsoft.com/office/drawing/2014/main" id="{9EF662F9-8893-4D4E-A733-E3AFAF1CBCF8}"/>
                  </a:ext>
                </a:extLst>
              </p:cNvPr>
              <p:cNvSpPr>
                <a:spLocks noChangeShapeType="1"/>
              </p:cNvSpPr>
              <p:nvPr/>
            </p:nvSpPr>
            <p:spPr bwMode="auto">
              <a:xfrm flipH="1" flipV="1">
                <a:off x="5919" y="7345"/>
                <a:ext cx="912" cy="102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0" name="Line 59">
                <a:extLst>
                  <a:ext uri="{FF2B5EF4-FFF2-40B4-BE49-F238E27FC236}">
                    <a16:creationId xmlns:a16="http://schemas.microsoft.com/office/drawing/2014/main" id="{1CDA769F-F0BB-46AB-89C0-055AF66FA668}"/>
                  </a:ext>
                </a:extLst>
              </p:cNvPr>
              <p:cNvSpPr>
                <a:spLocks noChangeShapeType="1"/>
              </p:cNvSpPr>
              <p:nvPr/>
            </p:nvSpPr>
            <p:spPr bwMode="auto">
              <a:xfrm flipH="1" flipV="1">
                <a:off x="4608" y="7687"/>
                <a:ext cx="2223" cy="68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1" name="Line 60">
                <a:extLst>
                  <a:ext uri="{FF2B5EF4-FFF2-40B4-BE49-F238E27FC236}">
                    <a16:creationId xmlns:a16="http://schemas.microsoft.com/office/drawing/2014/main" id="{25423219-FB6D-4161-B71D-30CFF1E94B0C}"/>
                  </a:ext>
                </a:extLst>
              </p:cNvPr>
              <p:cNvSpPr>
                <a:spLocks noChangeShapeType="1"/>
              </p:cNvSpPr>
              <p:nvPr/>
            </p:nvSpPr>
            <p:spPr bwMode="auto">
              <a:xfrm flipV="1">
                <a:off x="4038" y="7345"/>
                <a:ext cx="1881" cy="102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2" name="Line 61">
                <a:extLst>
                  <a:ext uri="{FF2B5EF4-FFF2-40B4-BE49-F238E27FC236}">
                    <a16:creationId xmlns:a16="http://schemas.microsoft.com/office/drawing/2014/main" id="{38D27459-A9A2-449C-B0D2-F56645AFBF56}"/>
                  </a:ext>
                </a:extLst>
              </p:cNvPr>
              <p:cNvSpPr>
                <a:spLocks noChangeShapeType="1"/>
              </p:cNvSpPr>
              <p:nvPr/>
            </p:nvSpPr>
            <p:spPr bwMode="auto">
              <a:xfrm flipH="1" flipV="1">
                <a:off x="2214" y="6319"/>
                <a:ext cx="1824" cy="210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3" name="Line 62">
                <a:extLst>
                  <a:ext uri="{FF2B5EF4-FFF2-40B4-BE49-F238E27FC236}">
                    <a16:creationId xmlns:a16="http://schemas.microsoft.com/office/drawing/2014/main" id="{6B0DAC1A-0230-409F-AC7E-E9AF696B02DC}"/>
                  </a:ext>
                </a:extLst>
              </p:cNvPr>
              <p:cNvSpPr>
                <a:spLocks noChangeShapeType="1"/>
              </p:cNvSpPr>
              <p:nvPr/>
            </p:nvSpPr>
            <p:spPr bwMode="auto">
              <a:xfrm flipH="1" flipV="1">
                <a:off x="3525" y="5977"/>
                <a:ext cx="456" cy="239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4" name="Line 63">
                <a:extLst>
                  <a:ext uri="{FF2B5EF4-FFF2-40B4-BE49-F238E27FC236}">
                    <a16:creationId xmlns:a16="http://schemas.microsoft.com/office/drawing/2014/main" id="{29734485-376C-4183-A7A3-92ECE15F21BE}"/>
                  </a:ext>
                </a:extLst>
              </p:cNvPr>
              <p:cNvSpPr>
                <a:spLocks noChangeShapeType="1"/>
              </p:cNvSpPr>
              <p:nvPr/>
            </p:nvSpPr>
            <p:spPr bwMode="auto">
              <a:xfrm flipH="1" flipV="1">
                <a:off x="3696" y="6205"/>
                <a:ext cx="285" cy="216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5" name="Line 64">
                <a:extLst>
                  <a:ext uri="{FF2B5EF4-FFF2-40B4-BE49-F238E27FC236}">
                    <a16:creationId xmlns:a16="http://schemas.microsoft.com/office/drawing/2014/main" id="{A9F21205-7224-421F-AD7F-14E8692865E1}"/>
                  </a:ext>
                </a:extLst>
              </p:cNvPr>
              <p:cNvSpPr>
                <a:spLocks noChangeShapeType="1"/>
              </p:cNvSpPr>
              <p:nvPr/>
            </p:nvSpPr>
            <p:spPr bwMode="auto">
              <a:xfrm flipH="1" flipV="1">
                <a:off x="3867" y="6034"/>
                <a:ext cx="114" cy="233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6" name="Line 65">
                <a:extLst>
                  <a:ext uri="{FF2B5EF4-FFF2-40B4-BE49-F238E27FC236}">
                    <a16:creationId xmlns:a16="http://schemas.microsoft.com/office/drawing/2014/main" id="{93625D24-149B-46E4-8D41-24F72C3F35C4}"/>
                  </a:ext>
                </a:extLst>
              </p:cNvPr>
              <p:cNvSpPr>
                <a:spLocks noChangeShapeType="1"/>
              </p:cNvSpPr>
              <p:nvPr/>
            </p:nvSpPr>
            <p:spPr bwMode="auto">
              <a:xfrm flipV="1">
                <a:off x="3981" y="6376"/>
                <a:ext cx="399" cy="205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7" name="Line 66">
                <a:extLst>
                  <a:ext uri="{FF2B5EF4-FFF2-40B4-BE49-F238E27FC236}">
                    <a16:creationId xmlns:a16="http://schemas.microsoft.com/office/drawing/2014/main" id="{02A63F6E-75E1-4018-A106-EE056F58BFBA}"/>
                  </a:ext>
                </a:extLst>
              </p:cNvPr>
              <p:cNvSpPr>
                <a:spLocks noChangeShapeType="1"/>
              </p:cNvSpPr>
              <p:nvPr/>
            </p:nvSpPr>
            <p:spPr bwMode="auto">
              <a:xfrm flipV="1">
                <a:off x="4038" y="6490"/>
                <a:ext cx="570" cy="188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8" name="Line 67">
                <a:extLst>
                  <a:ext uri="{FF2B5EF4-FFF2-40B4-BE49-F238E27FC236}">
                    <a16:creationId xmlns:a16="http://schemas.microsoft.com/office/drawing/2014/main" id="{2E4C769B-E694-4D27-BEAA-A9B52192337D}"/>
                  </a:ext>
                </a:extLst>
              </p:cNvPr>
              <p:cNvSpPr>
                <a:spLocks noChangeShapeType="1"/>
              </p:cNvSpPr>
              <p:nvPr/>
            </p:nvSpPr>
            <p:spPr bwMode="auto">
              <a:xfrm flipH="1" flipV="1">
                <a:off x="2442" y="5179"/>
                <a:ext cx="1539" cy="319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29" name="Line 68">
                <a:extLst>
                  <a:ext uri="{FF2B5EF4-FFF2-40B4-BE49-F238E27FC236}">
                    <a16:creationId xmlns:a16="http://schemas.microsoft.com/office/drawing/2014/main" id="{34B20053-0A45-49FB-87B4-D28A37AD3C49}"/>
                  </a:ext>
                </a:extLst>
              </p:cNvPr>
              <p:cNvSpPr>
                <a:spLocks noChangeShapeType="1"/>
              </p:cNvSpPr>
              <p:nvPr/>
            </p:nvSpPr>
            <p:spPr bwMode="auto">
              <a:xfrm flipH="1" flipV="1">
                <a:off x="2670" y="5065"/>
                <a:ext cx="1368" cy="330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0" name="Line 69">
                <a:extLst>
                  <a:ext uri="{FF2B5EF4-FFF2-40B4-BE49-F238E27FC236}">
                    <a16:creationId xmlns:a16="http://schemas.microsoft.com/office/drawing/2014/main" id="{EAB93A26-EE76-4376-9031-B68FB3D51026}"/>
                  </a:ext>
                </a:extLst>
              </p:cNvPr>
              <p:cNvSpPr>
                <a:spLocks noChangeShapeType="1"/>
              </p:cNvSpPr>
              <p:nvPr/>
            </p:nvSpPr>
            <p:spPr bwMode="auto">
              <a:xfrm flipV="1">
                <a:off x="4608" y="6490"/>
                <a:ext cx="0" cy="114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1" name="Line 70">
                <a:extLst>
                  <a:ext uri="{FF2B5EF4-FFF2-40B4-BE49-F238E27FC236}">
                    <a16:creationId xmlns:a16="http://schemas.microsoft.com/office/drawing/2014/main" id="{946339FD-AD87-4858-B367-4083266F8676}"/>
                  </a:ext>
                </a:extLst>
              </p:cNvPr>
              <p:cNvSpPr>
                <a:spLocks noChangeShapeType="1"/>
              </p:cNvSpPr>
              <p:nvPr/>
            </p:nvSpPr>
            <p:spPr bwMode="auto">
              <a:xfrm flipH="1" flipV="1">
                <a:off x="4380" y="6376"/>
                <a:ext cx="228" cy="131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2" name="Line 71">
                <a:extLst>
                  <a:ext uri="{FF2B5EF4-FFF2-40B4-BE49-F238E27FC236}">
                    <a16:creationId xmlns:a16="http://schemas.microsoft.com/office/drawing/2014/main" id="{3E611BB4-E45B-4E5A-9F29-16D8E25529B8}"/>
                  </a:ext>
                </a:extLst>
              </p:cNvPr>
              <p:cNvSpPr>
                <a:spLocks noChangeShapeType="1"/>
              </p:cNvSpPr>
              <p:nvPr/>
            </p:nvSpPr>
            <p:spPr bwMode="auto">
              <a:xfrm flipH="1" flipV="1">
                <a:off x="3867" y="6034"/>
                <a:ext cx="741" cy="165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3" name="Line 72">
                <a:extLst>
                  <a:ext uri="{FF2B5EF4-FFF2-40B4-BE49-F238E27FC236}">
                    <a16:creationId xmlns:a16="http://schemas.microsoft.com/office/drawing/2014/main" id="{5D3EF19B-5A06-445C-BB16-6DFF67C94107}"/>
                  </a:ext>
                </a:extLst>
              </p:cNvPr>
              <p:cNvSpPr>
                <a:spLocks noChangeShapeType="1"/>
              </p:cNvSpPr>
              <p:nvPr/>
            </p:nvSpPr>
            <p:spPr bwMode="auto">
              <a:xfrm flipH="1" flipV="1">
                <a:off x="3696" y="6148"/>
                <a:ext cx="855" cy="148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4" name="Line 73">
                <a:extLst>
                  <a:ext uri="{FF2B5EF4-FFF2-40B4-BE49-F238E27FC236}">
                    <a16:creationId xmlns:a16="http://schemas.microsoft.com/office/drawing/2014/main" id="{0B4FA228-8078-4FA8-BCA0-B9149D0762CD}"/>
                  </a:ext>
                </a:extLst>
              </p:cNvPr>
              <p:cNvSpPr>
                <a:spLocks noChangeShapeType="1"/>
              </p:cNvSpPr>
              <p:nvPr/>
            </p:nvSpPr>
            <p:spPr bwMode="auto">
              <a:xfrm flipH="1" flipV="1">
                <a:off x="2442" y="5179"/>
                <a:ext cx="2109" cy="250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5" name="Line 74">
                <a:extLst>
                  <a:ext uri="{FF2B5EF4-FFF2-40B4-BE49-F238E27FC236}">
                    <a16:creationId xmlns:a16="http://schemas.microsoft.com/office/drawing/2014/main" id="{53EE994A-06AE-41A4-96BC-B869C6735F26}"/>
                  </a:ext>
                </a:extLst>
              </p:cNvPr>
              <p:cNvSpPr>
                <a:spLocks noChangeShapeType="1"/>
              </p:cNvSpPr>
              <p:nvPr/>
            </p:nvSpPr>
            <p:spPr bwMode="auto">
              <a:xfrm flipH="1" flipV="1">
                <a:off x="3525" y="5977"/>
                <a:ext cx="171" cy="17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6" name="Line 75">
                <a:extLst>
                  <a:ext uri="{FF2B5EF4-FFF2-40B4-BE49-F238E27FC236}">
                    <a16:creationId xmlns:a16="http://schemas.microsoft.com/office/drawing/2014/main" id="{C5C670D3-863A-4557-8C0D-EB84DE470D31}"/>
                  </a:ext>
                </a:extLst>
              </p:cNvPr>
              <p:cNvSpPr>
                <a:spLocks noChangeShapeType="1"/>
              </p:cNvSpPr>
              <p:nvPr/>
            </p:nvSpPr>
            <p:spPr bwMode="auto">
              <a:xfrm>
                <a:off x="3525" y="5920"/>
                <a:ext cx="342" cy="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7" name="Line 76">
                <a:extLst>
                  <a:ext uri="{FF2B5EF4-FFF2-40B4-BE49-F238E27FC236}">
                    <a16:creationId xmlns:a16="http://schemas.microsoft.com/office/drawing/2014/main" id="{886FAAB5-2ED1-4013-A8E4-CB57D1F84201}"/>
                  </a:ext>
                </a:extLst>
              </p:cNvPr>
              <p:cNvSpPr>
                <a:spLocks noChangeShapeType="1"/>
              </p:cNvSpPr>
              <p:nvPr/>
            </p:nvSpPr>
            <p:spPr bwMode="auto">
              <a:xfrm flipV="1">
                <a:off x="3696" y="5977"/>
                <a:ext cx="171" cy="17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8" name="Line 77">
                <a:extLst>
                  <a:ext uri="{FF2B5EF4-FFF2-40B4-BE49-F238E27FC236}">
                    <a16:creationId xmlns:a16="http://schemas.microsoft.com/office/drawing/2014/main" id="{EE89CAF6-F5DD-4178-8ECE-49802B4CD3AB}"/>
                  </a:ext>
                </a:extLst>
              </p:cNvPr>
              <p:cNvSpPr>
                <a:spLocks noChangeShapeType="1"/>
              </p:cNvSpPr>
              <p:nvPr/>
            </p:nvSpPr>
            <p:spPr bwMode="auto">
              <a:xfrm>
                <a:off x="3696" y="6148"/>
                <a:ext cx="684" cy="22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39" name="Line 78">
                <a:extLst>
                  <a:ext uri="{FF2B5EF4-FFF2-40B4-BE49-F238E27FC236}">
                    <a16:creationId xmlns:a16="http://schemas.microsoft.com/office/drawing/2014/main" id="{BBC6091F-E2F2-4C73-B462-0294FC5AC8A0}"/>
                  </a:ext>
                </a:extLst>
              </p:cNvPr>
              <p:cNvSpPr>
                <a:spLocks noChangeShapeType="1"/>
              </p:cNvSpPr>
              <p:nvPr/>
            </p:nvSpPr>
            <p:spPr bwMode="auto">
              <a:xfrm>
                <a:off x="4380" y="6319"/>
                <a:ext cx="228" cy="17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0" name="Line 79">
                <a:extLst>
                  <a:ext uri="{FF2B5EF4-FFF2-40B4-BE49-F238E27FC236}">
                    <a16:creationId xmlns:a16="http://schemas.microsoft.com/office/drawing/2014/main" id="{9D400D88-F2DF-403A-9F08-4774ED071421}"/>
                  </a:ext>
                </a:extLst>
              </p:cNvPr>
              <p:cNvSpPr>
                <a:spLocks noChangeShapeType="1"/>
              </p:cNvSpPr>
              <p:nvPr/>
            </p:nvSpPr>
            <p:spPr bwMode="auto">
              <a:xfrm>
                <a:off x="3867" y="5977"/>
                <a:ext cx="513"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1" name="Line 80">
                <a:extLst>
                  <a:ext uri="{FF2B5EF4-FFF2-40B4-BE49-F238E27FC236}">
                    <a16:creationId xmlns:a16="http://schemas.microsoft.com/office/drawing/2014/main" id="{9C7810EB-704F-4FAA-96B2-166A71CC0446}"/>
                  </a:ext>
                </a:extLst>
              </p:cNvPr>
              <p:cNvSpPr>
                <a:spLocks noChangeShapeType="1"/>
              </p:cNvSpPr>
              <p:nvPr/>
            </p:nvSpPr>
            <p:spPr bwMode="auto">
              <a:xfrm flipV="1">
                <a:off x="2157" y="5179"/>
                <a:ext cx="228" cy="108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2" name="Line 81">
                <a:extLst>
                  <a:ext uri="{FF2B5EF4-FFF2-40B4-BE49-F238E27FC236}">
                    <a16:creationId xmlns:a16="http://schemas.microsoft.com/office/drawing/2014/main" id="{A235A31C-7219-4C64-8006-8385C40ADB69}"/>
                  </a:ext>
                </a:extLst>
              </p:cNvPr>
              <p:cNvSpPr>
                <a:spLocks noChangeShapeType="1"/>
              </p:cNvSpPr>
              <p:nvPr/>
            </p:nvSpPr>
            <p:spPr bwMode="auto">
              <a:xfrm flipH="1" flipV="1">
                <a:off x="2043" y="5008"/>
                <a:ext cx="114" cy="125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3" name="Line 82">
                <a:extLst>
                  <a:ext uri="{FF2B5EF4-FFF2-40B4-BE49-F238E27FC236}">
                    <a16:creationId xmlns:a16="http://schemas.microsoft.com/office/drawing/2014/main" id="{3A463DCA-C864-43FF-9D69-AC796BC0C16C}"/>
                  </a:ext>
                </a:extLst>
              </p:cNvPr>
              <p:cNvSpPr>
                <a:spLocks noChangeShapeType="1"/>
              </p:cNvSpPr>
              <p:nvPr/>
            </p:nvSpPr>
            <p:spPr bwMode="auto">
              <a:xfrm flipV="1">
                <a:off x="2157" y="5065"/>
                <a:ext cx="513" cy="119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4" name="Line 83">
                <a:extLst>
                  <a:ext uri="{FF2B5EF4-FFF2-40B4-BE49-F238E27FC236}">
                    <a16:creationId xmlns:a16="http://schemas.microsoft.com/office/drawing/2014/main" id="{BD703B55-7A4C-4342-9AE5-90F275CFD979}"/>
                  </a:ext>
                </a:extLst>
              </p:cNvPr>
              <p:cNvSpPr>
                <a:spLocks noChangeShapeType="1"/>
              </p:cNvSpPr>
              <p:nvPr/>
            </p:nvSpPr>
            <p:spPr bwMode="auto">
              <a:xfrm>
                <a:off x="2043" y="5008"/>
                <a:ext cx="399" cy="17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5" name="Line 84">
                <a:extLst>
                  <a:ext uri="{FF2B5EF4-FFF2-40B4-BE49-F238E27FC236}">
                    <a16:creationId xmlns:a16="http://schemas.microsoft.com/office/drawing/2014/main" id="{6172873B-42FC-4102-AC1C-73594467FF17}"/>
                  </a:ext>
                </a:extLst>
              </p:cNvPr>
              <p:cNvSpPr>
                <a:spLocks noChangeShapeType="1"/>
              </p:cNvSpPr>
              <p:nvPr/>
            </p:nvSpPr>
            <p:spPr bwMode="auto">
              <a:xfrm flipV="1">
                <a:off x="2442" y="5065"/>
                <a:ext cx="228" cy="11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6" name="Line 85">
                <a:extLst>
                  <a:ext uri="{FF2B5EF4-FFF2-40B4-BE49-F238E27FC236}">
                    <a16:creationId xmlns:a16="http://schemas.microsoft.com/office/drawing/2014/main" id="{8E41A2DF-F880-4245-A670-6ACEF3DCB5CF}"/>
                  </a:ext>
                </a:extLst>
              </p:cNvPr>
              <p:cNvSpPr>
                <a:spLocks noChangeShapeType="1"/>
              </p:cNvSpPr>
              <p:nvPr/>
            </p:nvSpPr>
            <p:spPr bwMode="auto">
              <a:xfrm>
                <a:off x="2043" y="5008"/>
                <a:ext cx="627" cy="5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7" name="Line 86">
                <a:extLst>
                  <a:ext uri="{FF2B5EF4-FFF2-40B4-BE49-F238E27FC236}">
                    <a16:creationId xmlns:a16="http://schemas.microsoft.com/office/drawing/2014/main" id="{18D278BD-B6E6-42A9-B173-F164C0485549}"/>
                  </a:ext>
                </a:extLst>
              </p:cNvPr>
              <p:cNvSpPr>
                <a:spLocks noChangeShapeType="1"/>
              </p:cNvSpPr>
              <p:nvPr/>
            </p:nvSpPr>
            <p:spPr bwMode="auto">
              <a:xfrm flipH="1">
                <a:off x="2157" y="5977"/>
                <a:ext cx="1368" cy="28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8" name="Line 87">
                <a:extLst>
                  <a:ext uri="{FF2B5EF4-FFF2-40B4-BE49-F238E27FC236}">
                    <a16:creationId xmlns:a16="http://schemas.microsoft.com/office/drawing/2014/main" id="{C687D0A1-88BC-4C22-8689-3942F5DF9C4D}"/>
                  </a:ext>
                </a:extLst>
              </p:cNvPr>
              <p:cNvSpPr>
                <a:spLocks noChangeShapeType="1"/>
              </p:cNvSpPr>
              <p:nvPr/>
            </p:nvSpPr>
            <p:spPr bwMode="auto">
              <a:xfrm flipH="1" flipV="1">
                <a:off x="2442" y="5179"/>
                <a:ext cx="1083" cy="79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49" name="Line 88">
                <a:extLst>
                  <a:ext uri="{FF2B5EF4-FFF2-40B4-BE49-F238E27FC236}">
                    <a16:creationId xmlns:a16="http://schemas.microsoft.com/office/drawing/2014/main" id="{C7980331-2A22-46A9-959C-BEBC78F89CFD}"/>
                  </a:ext>
                </a:extLst>
              </p:cNvPr>
              <p:cNvSpPr>
                <a:spLocks noChangeShapeType="1"/>
              </p:cNvSpPr>
              <p:nvPr/>
            </p:nvSpPr>
            <p:spPr bwMode="auto">
              <a:xfrm flipH="1" flipV="1">
                <a:off x="2670" y="5065"/>
                <a:ext cx="855" cy="91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0" name="Line 89">
                <a:extLst>
                  <a:ext uri="{FF2B5EF4-FFF2-40B4-BE49-F238E27FC236}">
                    <a16:creationId xmlns:a16="http://schemas.microsoft.com/office/drawing/2014/main" id="{211B2F67-CB8C-4D7A-90D8-10C26E44BD99}"/>
                  </a:ext>
                </a:extLst>
              </p:cNvPr>
              <p:cNvSpPr>
                <a:spLocks noChangeShapeType="1"/>
              </p:cNvSpPr>
              <p:nvPr/>
            </p:nvSpPr>
            <p:spPr bwMode="auto">
              <a:xfrm flipH="1" flipV="1">
                <a:off x="2670" y="5065"/>
                <a:ext cx="1197" cy="85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1" name="Line 90">
                <a:extLst>
                  <a:ext uri="{FF2B5EF4-FFF2-40B4-BE49-F238E27FC236}">
                    <a16:creationId xmlns:a16="http://schemas.microsoft.com/office/drawing/2014/main" id="{3697372F-4DE3-48FD-BA0E-7BB7CEECE368}"/>
                  </a:ext>
                </a:extLst>
              </p:cNvPr>
              <p:cNvSpPr>
                <a:spLocks noChangeShapeType="1"/>
              </p:cNvSpPr>
              <p:nvPr/>
            </p:nvSpPr>
            <p:spPr bwMode="auto">
              <a:xfrm flipH="1" flipV="1">
                <a:off x="2442" y="5179"/>
                <a:ext cx="1425" cy="74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2" name="Line 91">
                <a:extLst>
                  <a:ext uri="{FF2B5EF4-FFF2-40B4-BE49-F238E27FC236}">
                    <a16:creationId xmlns:a16="http://schemas.microsoft.com/office/drawing/2014/main" id="{315E264E-6EA1-4126-A848-FC2220F18DE7}"/>
                  </a:ext>
                </a:extLst>
              </p:cNvPr>
              <p:cNvSpPr>
                <a:spLocks noChangeShapeType="1"/>
              </p:cNvSpPr>
              <p:nvPr/>
            </p:nvSpPr>
            <p:spPr bwMode="auto">
              <a:xfrm flipH="1" flipV="1">
                <a:off x="4665" y="6490"/>
                <a:ext cx="1254" cy="85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3" name="Line 92">
                <a:extLst>
                  <a:ext uri="{FF2B5EF4-FFF2-40B4-BE49-F238E27FC236}">
                    <a16:creationId xmlns:a16="http://schemas.microsoft.com/office/drawing/2014/main" id="{BD038CF1-3FF7-4ACB-A549-1FCA252E2F27}"/>
                  </a:ext>
                </a:extLst>
              </p:cNvPr>
              <p:cNvSpPr>
                <a:spLocks noChangeShapeType="1"/>
              </p:cNvSpPr>
              <p:nvPr/>
            </p:nvSpPr>
            <p:spPr bwMode="auto">
              <a:xfrm flipH="1" flipV="1">
                <a:off x="2157" y="6262"/>
                <a:ext cx="3762" cy="108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4" name="Line 93">
                <a:extLst>
                  <a:ext uri="{FF2B5EF4-FFF2-40B4-BE49-F238E27FC236}">
                    <a16:creationId xmlns:a16="http://schemas.microsoft.com/office/drawing/2014/main" id="{A08C3294-B2FA-4042-8C98-3ED22A4D04DC}"/>
                  </a:ext>
                </a:extLst>
              </p:cNvPr>
              <p:cNvSpPr>
                <a:spLocks noChangeShapeType="1"/>
              </p:cNvSpPr>
              <p:nvPr/>
            </p:nvSpPr>
            <p:spPr bwMode="auto">
              <a:xfrm>
                <a:off x="2955" y="3298"/>
                <a:ext cx="855" cy="22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5" name="Line 94">
                <a:extLst>
                  <a:ext uri="{FF2B5EF4-FFF2-40B4-BE49-F238E27FC236}">
                    <a16:creationId xmlns:a16="http://schemas.microsoft.com/office/drawing/2014/main" id="{EE97609E-ECC7-43E1-B59B-8D5780E13F72}"/>
                  </a:ext>
                </a:extLst>
              </p:cNvPr>
              <p:cNvSpPr>
                <a:spLocks noChangeShapeType="1"/>
              </p:cNvSpPr>
              <p:nvPr/>
            </p:nvSpPr>
            <p:spPr bwMode="auto">
              <a:xfrm flipH="1" flipV="1">
                <a:off x="2955" y="3298"/>
                <a:ext cx="741" cy="136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6" name="Line 95">
                <a:extLst>
                  <a:ext uri="{FF2B5EF4-FFF2-40B4-BE49-F238E27FC236}">
                    <a16:creationId xmlns:a16="http://schemas.microsoft.com/office/drawing/2014/main" id="{EBACF225-985B-4C2A-ABE6-6CB8A1574CAE}"/>
                  </a:ext>
                </a:extLst>
              </p:cNvPr>
              <p:cNvSpPr>
                <a:spLocks noChangeShapeType="1"/>
              </p:cNvSpPr>
              <p:nvPr/>
            </p:nvSpPr>
            <p:spPr bwMode="auto">
              <a:xfrm flipV="1">
                <a:off x="3696" y="3526"/>
                <a:ext cx="171" cy="114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7" name="Line 96">
                <a:extLst>
                  <a:ext uri="{FF2B5EF4-FFF2-40B4-BE49-F238E27FC236}">
                    <a16:creationId xmlns:a16="http://schemas.microsoft.com/office/drawing/2014/main" id="{6A4E52AD-390E-4890-8B62-838B43445E96}"/>
                  </a:ext>
                </a:extLst>
              </p:cNvPr>
              <p:cNvSpPr>
                <a:spLocks noChangeShapeType="1"/>
              </p:cNvSpPr>
              <p:nvPr/>
            </p:nvSpPr>
            <p:spPr bwMode="auto">
              <a:xfrm flipV="1">
                <a:off x="3867" y="2899"/>
                <a:ext cx="1539" cy="62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8" name="Line 97">
                <a:extLst>
                  <a:ext uri="{FF2B5EF4-FFF2-40B4-BE49-F238E27FC236}">
                    <a16:creationId xmlns:a16="http://schemas.microsoft.com/office/drawing/2014/main" id="{ABF7DAEF-D444-4F86-9EC0-994A5C11E2CA}"/>
                  </a:ext>
                </a:extLst>
              </p:cNvPr>
              <p:cNvSpPr>
                <a:spLocks noChangeShapeType="1"/>
              </p:cNvSpPr>
              <p:nvPr/>
            </p:nvSpPr>
            <p:spPr bwMode="auto">
              <a:xfrm flipH="1">
                <a:off x="4893" y="2899"/>
                <a:ext cx="456" cy="210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59" name="Line 98">
                <a:extLst>
                  <a:ext uri="{FF2B5EF4-FFF2-40B4-BE49-F238E27FC236}">
                    <a16:creationId xmlns:a16="http://schemas.microsoft.com/office/drawing/2014/main" id="{41689698-5D3D-4397-8573-79079A9509F3}"/>
                  </a:ext>
                </a:extLst>
              </p:cNvPr>
              <p:cNvSpPr>
                <a:spLocks noChangeShapeType="1"/>
              </p:cNvSpPr>
              <p:nvPr/>
            </p:nvSpPr>
            <p:spPr bwMode="auto">
              <a:xfrm>
                <a:off x="3696" y="4666"/>
                <a:ext cx="1254"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0" name="Line 99">
                <a:extLst>
                  <a:ext uri="{FF2B5EF4-FFF2-40B4-BE49-F238E27FC236}">
                    <a16:creationId xmlns:a16="http://schemas.microsoft.com/office/drawing/2014/main" id="{8A2DC20B-1861-4784-83F9-F0C0170961F3}"/>
                  </a:ext>
                </a:extLst>
              </p:cNvPr>
              <p:cNvSpPr>
                <a:spLocks noChangeShapeType="1"/>
              </p:cNvSpPr>
              <p:nvPr/>
            </p:nvSpPr>
            <p:spPr bwMode="auto">
              <a:xfrm>
                <a:off x="3696" y="4666"/>
                <a:ext cx="684" cy="85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1" name="Line 100">
                <a:extLst>
                  <a:ext uri="{FF2B5EF4-FFF2-40B4-BE49-F238E27FC236}">
                    <a16:creationId xmlns:a16="http://schemas.microsoft.com/office/drawing/2014/main" id="{57B3ECAD-6672-49E9-B51B-EE7968B5A804}"/>
                  </a:ext>
                </a:extLst>
              </p:cNvPr>
              <p:cNvSpPr>
                <a:spLocks noChangeShapeType="1"/>
              </p:cNvSpPr>
              <p:nvPr/>
            </p:nvSpPr>
            <p:spPr bwMode="auto">
              <a:xfrm flipV="1">
                <a:off x="4380" y="5008"/>
                <a:ext cx="513" cy="51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2" name="Line 101">
                <a:extLst>
                  <a:ext uri="{FF2B5EF4-FFF2-40B4-BE49-F238E27FC236}">
                    <a16:creationId xmlns:a16="http://schemas.microsoft.com/office/drawing/2014/main" id="{867D9187-D67B-48A6-A525-A4E3F9C3B970}"/>
                  </a:ext>
                </a:extLst>
              </p:cNvPr>
              <p:cNvSpPr>
                <a:spLocks noChangeShapeType="1"/>
              </p:cNvSpPr>
              <p:nvPr/>
            </p:nvSpPr>
            <p:spPr bwMode="auto">
              <a:xfrm>
                <a:off x="4380" y="5521"/>
                <a:ext cx="684" cy="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3" name="Line 102">
                <a:extLst>
                  <a:ext uri="{FF2B5EF4-FFF2-40B4-BE49-F238E27FC236}">
                    <a16:creationId xmlns:a16="http://schemas.microsoft.com/office/drawing/2014/main" id="{B24F3161-0830-4BC2-9A5B-68B9AFB304B8}"/>
                  </a:ext>
                </a:extLst>
              </p:cNvPr>
              <p:cNvSpPr>
                <a:spLocks noChangeShapeType="1"/>
              </p:cNvSpPr>
              <p:nvPr/>
            </p:nvSpPr>
            <p:spPr bwMode="auto">
              <a:xfrm flipH="1" flipV="1">
                <a:off x="4893" y="4951"/>
                <a:ext cx="228" cy="57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4" name="Line 103">
                <a:extLst>
                  <a:ext uri="{FF2B5EF4-FFF2-40B4-BE49-F238E27FC236}">
                    <a16:creationId xmlns:a16="http://schemas.microsoft.com/office/drawing/2014/main" id="{79AAC1E5-745A-4017-B481-9254D8870067}"/>
                  </a:ext>
                </a:extLst>
              </p:cNvPr>
              <p:cNvSpPr>
                <a:spLocks noChangeShapeType="1"/>
              </p:cNvSpPr>
              <p:nvPr/>
            </p:nvSpPr>
            <p:spPr bwMode="auto">
              <a:xfrm>
                <a:off x="5121" y="5464"/>
                <a:ext cx="798" cy="5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5" name="Line 104">
                <a:extLst>
                  <a:ext uri="{FF2B5EF4-FFF2-40B4-BE49-F238E27FC236}">
                    <a16:creationId xmlns:a16="http://schemas.microsoft.com/office/drawing/2014/main" id="{551B9996-A768-4A0A-A9B5-20AB644102C8}"/>
                  </a:ext>
                </a:extLst>
              </p:cNvPr>
              <p:cNvSpPr>
                <a:spLocks noChangeShapeType="1"/>
              </p:cNvSpPr>
              <p:nvPr/>
            </p:nvSpPr>
            <p:spPr bwMode="auto">
              <a:xfrm flipV="1">
                <a:off x="5121" y="4096"/>
                <a:ext cx="2679" cy="136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6" name="Line 105">
                <a:extLst>
                  <a:ext uri="{FF2B5EF4-FFF2-40B4-BE49-F238E27FC236}">
                    <a16:creationId xmlns:a16="http://schemas.microsoft.com/office/drawing/2014/main" id="{28542F0E-D9D3-4F36-9551-319F612F5019}"/>
                  </a:ext>
                </a:extLst>
              </p:cNvPr>
              <p:cNvSpPr>
                <a:spLocks noChangeShapeType="1"/>
              </p:cNvSpPr>
              <p:nvPr/>
            </p:nvSpPr>
            <p:spPr bwMode="auto">
              <a:xfrm flipV="1">
                <a:off x="7800" y="3868"/>
                <a:ext cx="456" cy="228"/>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7" name="Line 106">
                <a:extLst>
                  <a:ext uri="{FF2B5EF4-FFF2-40B4-BE49-F238E27FC236}">
                    <a16:creationId xmlns:a16="http://schemas.microsoft.com/office/drawing/2014/main" id="{8AFB9DF6-2EFC-413E-AD66-7A1DDBDA8A1A}"/>
                  </a:ext>
                </a:extLst>
              </p:cNvPr>
              <p:cNvSpPr>
                <a:spLocks noChangeShapeType="1"/>
              </p:cNvSpPr>
              <p:nvPr/>
            </p:nvSpPr>
            <p:spPr bwMode="auto">
              <a:xfrm flipV="1">
                <a:off x="8256" y="2557"/>
                <a:ext cx="1026" cy="131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8" name="Line 107">
                <a:extLst>
                  <a:ext uri="{FF2B5EF4-FFF2-40B4-BE49-F238E27FC236}">
                    <a16:creationId xmlns:a16="http://schemas.microsoft.com/office/drawing/2014/main" id="{894E4B47-CA41-4452-9AA3-47CEDC8D324E}"/>
                  </a:ext>
                </a:extLst>
              </p:cNvPr>
              <p:cNvSpPr>
                <a:spLocks noChangeShapeType="1"/>
              </p:cNvSpPr>
              <p:nvPr/>
            </p:nvSpPr>
            <p:spPr bwMode="auto">
              <a:xfrm flipV="1">
                <a:off x="4893" y="3868"/>
                <a:ext cx="3363" cy="114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69" name="Line 108">
                <a:extLst>
                  <a:ext uri="{FF2B5EF4-FFF2-40B4-BE49-F238E27FC236}">
                    <a16:creationId xmlns:a16="http://schemas.microsoft.com/office/drawing/2014/main" id="{FA747B58-2A0D-4560-ACF4-15B7E060DF36}"/>
                  </a:ext>
                </a:extLst>
              </p:cNvPr>
              <p:cNvSpPr>
                <a:spLocks noChangeShapeType="1"/>
              </p:cNvSpPr>
              <p:nvPr/>
            </p:nvSpPr>
            <p:spPr bwMode="auto">
              <a:xfrm>
                <a:off x="5349" y="2899"/>
                <a:ext cx="2907" cy="96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0" name="Line 109">
                <a:extLst>
                  <a:ext uri="{FF2B5EF4-FFF2-40B4-BE49-F238E27FC236}">
                    <a16:creationId xmlns:a16="http://schemas.microsoft.com/office/drawing/2014/main" id="{F1A48D90-25B2-42DE-84B8-7967DB49F9C3}"/>
                  </a:ext>
                </a:extLst>
              </p:cNvPr>
              <p:cNvSpPr>
                <a:spLocks noChangeShapeType="1"/>
              </p:cNvSpPr>
              <p:nvPr/>
            </p:nvSpPr>
            <p:spPr bwMode="auto">
              <a:xfrm flipV="1">
                <a:off x="5349" y="2557"/>
                <a:ext cx="3933"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1" name="Line 110">
                <a:extLst>
                  <a:ext uri="{FF2B5EF4-FFF2-40B4-BE49-F238E27FC236}">
                    <a16:creationId xmlns:a16="http://schemas.microsoft.com/office/drawing/2014/main" id="{8B7444EE-B338-4790-A4CB-D5B9E071462A}"/>
                  </a:ext>
                </a:extLst>
              </p:cNvPr>
              <p:cNvSpPr>
                <a:spLocks noChangeShapeType="1"/>
              </p:cNvSpPr>
              <p:nvPr/>
            </p:nvSpPr>
            <p:spPr bwMode="auto">
              <a:xfrm>
                <a:off x="5349" y="2899"/>
                <a:ext cx="2451" cy="119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2" name="Line 111">
                <a:extLst>
                  <a:ext uri="{FF2B5EF4-FFF2-40B4-BE49-F238E27FC236}">
                    <a16:creationId xmlns:a16="http://schemas.microsoft.com/office/drawing/2014/main" id="{04F5A848-97B9-451A-9772-D735BB7C710A}"/>
                  </a:ext>
                </a:extLst>
              </p:cNvPr>
              <p:cNvSpPr>
                <a:spLocks noChangeShapeType="1"/>
              </p:cNvSpPr>
              <p:nvPr/>
            </p:nvSpPr>
            <p:spPr bwMode="auto">
              <a:xfrm flipH="1">
                <a:off x="2955" y="2899"/>
                <a:ext cx="2394" cy="39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3" name="Line 112">
                <a:extLst>
                  <a:ext uri="{FF2B5EF4-FFF2-40B4-BE49-F238E27FC236}">
                    <a16:creationId xmlns:a16="http://schemas.microsoft.com/office/drawing/2014/main" id="{BC56DB35-5070-4779-BB8E-A2A9C7E412BD}"/>
                  </a:ext>
                </a:extLst>
              </p:cNvPr>
              <p:cNvSpPr>
                <a:spLocks noChangeShapeType="1"/>
              </p:cNvSpPr>
              <p:nvPr/>
            </p:nvSpPr>
            <p:spPr bwMode="auto">
              <a:xfrm flipH="1">
                <a:off x="3696" y="2899"/>
                <a:ext cx="1653" cy="171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4" name="Line 113">
                <a:extLst>
                  <a:ext uri="{FF2B5EF4-FFF2-40B4-BE49-F238E27FC236}">
                    <a16:creationId xmlns:a16="http://schemas.microsoft.com/office/drawing/2014/main" id="{0F9E76B8-9A68-4F6C-AFA8-DD9CF7C7FEAA}"/>
                  </a:ext>
                </a:extLst>
              </p:cNvPr>
              <p:cNvSpPr>
                <a:spLocks noChangeShapeType="1"/>
              </p:cNvSpPr>
              <p:nvPr/>
            </p:nvSpPr>
            <p:spPr bwMode="auto">
              <a:xfrm flipH="1">
                <a:off x="4380" y="2899"/>
                <a:ext cx="969" cy="262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5" name="Line 114">
                <a:extLst>
                  <a:ext uri="{FF2B5EF4-FFF2-40B4-BE49-F238E27FC236}">
                    <a16:creationId xmlns:a16="http://schemas.microsoft.com/office/drawing/2014/main" id="{0958E0D1-E177-4B0C-85C8-233E32661725}"/>
                  </a:ext>
                </a:extLst>
              </p:cNvPr>
              <p:cNvSpPr>
                <a:spLocks noChangeShapeType="1"/>
              </p:cNvSpPr>
              <p:nvPr/>
            </p:nvSpPr>
            <p:spPr bwMode="auto">
              <a:xfrm>
                <a:off x="5406" y="2899"/>
                <a:ext cx="513" cy="262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6" name="Line 115">
                <a:extLst>
                  <a:ext uri="{FF2B5EF4-FFF2-40B4-BE49-F238E27FC236}">
                    <a16:creationId xmlns:a16="http://schemas.microsoft.com/office/drawing/2014/main" id="{1B3DB4A9-8E38-441A-95EF-D547C1379A9E}"/>
                  </a:ext>
                </a:extLst>
              </p:cNvPr>
              <p:cNvSpPr>
                <a:spLocks noChangeShapeType="1"/>
              </p:cNvSpPr>
              <p:nvPr/>
            </p:nvSpPr>
            <p:spPr bwMode="auto">
              <a:xfrm flipV="1">
                <a:off x="5919" y="3868"/>
                <a:ext cx="2337" cy="165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7" name="Line 116">
                <a:extLst>
                  <a:ext uri="{FF2B5EF4-FFF2-40B4-BE49-F238E27FC236}">
                    <a16:creationId xmlns:a16="http://schemas.microsoft.com/office/drawing/2014/main" id="{C8AB9B3D-565B-4544-BA4C-6E1553D112B0}"/>
                  </a:ext>
                </a:extLst>
              </p:cNvPr>
              <p:cNvSpPr>
                <a:spLocks noChangeShapeType="1"/>
              </p:cNvSpPr>
              <p:nvPr/>
            </p:nvSpPr>
            <p:spPr bwMode="auto">
              <a:xfrm flipV="1">
                <a:off x="5919" y="4096"/>
                <a:ext cx="1881" cy="142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8" name="Line 117">
                <a:extLst>
                  <a:ext uri="{FF2B5EF4-FFF2-40B4-BE49-F238E27FC236}">
                    <a16:creationId xmlns:a16="http://schemas.microsoft.com/office/drawing/2014/main" id="{0D93ECFE-2F82-4CF5-9813-E349F4D8555C}"/>
                  </a:ext>
                </a:extLst>
              </p:cNvPr>
              <p:cNvSpPr>
                <a:spLocks noChangeShapeType="1"/>
              </p:cNvSpPr>
              <p:nvPr/>
            </p:nvSpPr>
            <p:spPr bwMode="auto">
              <a:xfrm flipV="1">
                <a:off x="4950" y="4096"/>
                <a:ext cx="2850" cy="91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79" name="Line 118">
                <a:extLst>
                  <a:ext uri="{FF2B5EF4-FFF2-40B4-BE49-F238E27FC236}">
                    <a16:creationId xmlns:a16="http://schemas.microsoft.com/office/drawing/2014/main" id="{EE6CB2E4-EF56-4DE2-B55D-3B14A5828A00}"/>
                  </a:ext>
                </a:extLst>
              </p:cNvPr>
              <p:cNvSpPr>
                <a:spLocks noChangeShapeType="1"/>
              </p:cNvSpPr>
              <p:nvPr/>
            </p:nvSpPr>
            <p:spPr bwMode="auto">
              <a:xfrm>
                <a:off x="4950" y="5008"/>
                <a:ext cx="969" cy="51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0" name="Line 119">
                <a:extLst>
                  <a:ext uri="{FF2B5EF4-FFF2-40B4-BE49-F238E27FC236}">
                    <a16:creationId xmlns:a16="http://schemas.microsoft.com/office/drawing/2014/main" id="{72F27608-FBC1-4283-9852-8CA35862B773}"/>
                  </a:ext>
                </a:extLst>
              </p:cNvPr>
              <p:cNvSpPr>
                <a:spLocks noChangeShapeType="1"/>
              </p:cNvSpPr>
              <p:nvPr/>
            </p:nvSpPr>
            <p:spPr bwMode="auto">
              <a:xfrm flipV="1">
                <a:off x="4950" y="2557"/>
                <a:ext cx="4332" cy="245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1" name="Line 120">
                <a:extLst>
                  <a:ext uri="{FF2B5EF4-FFF2-40B4-BE49-F238E27FC236}">
                    <a16:creationId xmlns:a16="http://schemas.microsoft.com/office/drawing/2014/main" id="{BBEB6D1D-7054-4EFD-AEF0-E9A85D718BC9}"/>
                  </a:ext>
                </a:extLst>
              </p:cNvPr>
              <p:cNvSpPr>
                <a:spLocks noChangeShapeType="1"/>
              </p:cNvSpPr>
              <p:nvPr/>
            </p:nvSpPr>
            <p:spPr bwMode="auto">
              <a:xfrm flipV="1">
                <a:off x="3753" y="2557"/>
                <a:ext cx="5529" cy="210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2" name="Line 121">
                <a:extLst>
                  <a:ext uri="{FF2B5EF4-FFF2-40B4-BE49-F238E27FC236}">
                    <a16:creationId xmlns:a16="http://schemas.microsoft.com/office/drawing/2014/main" id="{D032F4A2-1726-4A20-859A-1B71FB552896}"/>
                  </a:ext>
                </a:extLst>
              </p:cNvPr>
              <p:cNvSpPr>
                <a:spLocks noChangeShapeType="1"/>
              </p:cNvSpPr>
              <p:nvPr/>
            </p:nvSpPr>
            <p:spPr bwMode="auto">
              <a:xfrm flipV="1">
                <a:off x="3867" y="2557"/>
                <a:ext cx="5415" cy="96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3" name="Line 122">
                <a:extLst>
                  <a:ext uri="{FF2B5EF4-FFF2-40B4-BE49-F238E27FC236}">
                    <a16:creationId xmlns:a16="http://schemas.microsoft.com/office/drawing/2014/main" id="{D8F517AE-8E3B-47DA-B1A9-44A7F821D5F6}"/>
                  </a:ext>
                </a:extLst>
              </p:cNvPr>
              <p:cNvSpPr>
                <a:spLocks noChangeShapeType="1"/>
              </p:cNvSpPr>
              <p:nvPr/>
            </p:nvSpPr>
            <p:spPr bwMode="auto">
              <a:xfrm flipV="1">
                <a:off x="5121" y="2557"/>
                <a:ext cx="4161" cy="296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4" name="Line 123">
                <a:extLst>
                  <a:ext uri="{FF2B5EF4-FFF2-40B4-BE49-F238E27FC236}">
                    <a16:creationId xmlns:a16="http://schemas.microsoft.com/office/drawing/2014/main" id="{93464164-E9E1-4827-A4E9-947A8ECFAF70}"/>
                  </a:ext>
                </a:extLst>
              </p:cNvPr>
              <p:cNvSpPr>
                <a:spLocks noChangeShapeType="1"/>
              </p:cNvSpPr>
              <p:nvPr/>
            </p:nvSpPr>
            <p:spPr bwMode="auto">
              <a:xfrm flipH="1" flipV="1">
                <a:off x="3867" y="3526"/>
                <a:ext cx="1083" cy="142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5" name="Line 124">
                <a:extLst>
                  <a:ext uri="{FF2B5EF4-FFF2-40B4-BE49-F238E27FC236}">
                    <a16:creationId xmlns:a16="http://schemas.microsoft.com/office/drawing/2014/main" id="{26D051BB-9D30-460C-907B-4BFA2A6048F8}"/>
                  </a:ext>
                </a:extLst>
              </p:cNvPr>
              <p:cNvSpPr>
                <a:spLocks noChangeShapeType="1"/>
              </p:cNvSpPr>
              <p:nvPr/>
            </p:nvSpPr>
            <p:spPr bwMode="auto">
              <a:xfrm flipH="1" flipV="1">
                <a:off x="3012" y="3298"/>
                <a:ext cx="1938" cy="165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6" name="Line 125">
                <a:extLst>
                  <a:ext uri="{FF2B5EF4-FFF2-40B4-BE49-F238E27FC236}">
                    <a16:creationId xmlns:a16="http://schemas.microsoft.com/office/drawing/2014/main" id="{9AD054A4-20BE-4F7F-ABE2-19921756A201}"/>
                  </a:ext>
                </a:extLst>
              </p:cNvPr>
              <p:cNvSpPr>
                <a:spLocks noChangeShapeType="1"/>
              </p:cNvSpPr>
              <p:nvPr/>
            </p:nvSpPr>
            <p:spPr bwMode="auto">
              <a:xfrm>
                <a:off x="3867" y="3469"/>
                <a:ext cx="513" cy="205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7" name="Line 126">
                <a:extLst>
                  <a:ext uri="{FF2B5EF4-FFF2-40B4-BE49-F238E27FC236}">
                    <a16:creationId xmlns:a16="http://schemas.microsoft.com/office/drawing/2014/main" id="{7ED72EED-4FE8-4060-9A48-1E5A1869150F}"/>
                  </a:ext>
                </a:extLst>
              </p:cNvPr>
              <p:cNvSpPr>
                <a:spLocks noChangeShapeType="1"/>
              </p:cNvSpPr>
              <p:nvPr/>
            </p:nvSpPr>
            <p:spPr bwMode="auto">
              <a:xfrm>
                <a:off x="3867" y="3526"/>
                <a:ext cx="4389"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8" name="Line 127">
                <a:extLst>
                  <a:ext uri="{FF2B5EF4-FFF2-40B4-BE49-F238E27FC236}">
                    <a16:creationId xmlns:a16="http://schemas.microsoft.com/office/drawing/2014/main" id="{7D8F098B-2CF8-48F2-8E79-F87D64BE944E}"/>
                  </a:ext>
                </a:extLst>
              </p:cNvPr>
              <p:cNvSpPr>
                <a:spLocks noChangeShapeType="1"/>
              </p:cNvSpPr>
              <p:nvPr/>
            </p:nvSpPr>
            <p:spPr bwMode="auto">
              <a:xfrm>
                <a:off x="3867" y="3526"/>
                <a:ext cx="3933" cy="57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89" name="Line 128">
                <a:extLst>
                  <a:ext uri="{FF2B5EF4-FFF2-40B4-BE49-F238E27FC236}">
                    <a16:creationId xmlns:a16="http://schemas.microsoft.com/office/drawing/2014/main" id="{2C88275C-F613-4B88-A8DE-20D01B33693B}"/>
                  </a:ext>
                </a:extLst>
              </p:cNvPr>
              <p:cNvSpPr>
                <a:spLocks noChangeShapeType="1"/>
              </p:cNvSpPr>
              <p:nvPr/>
            </p:nvSpPr>
            <p:spPr bwMode="auto">
              <a:xfrm flipV="1">
                <a:off x="2043" y="3298"/>
                <a:ext cx="969" cy="171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0" name="Line 129">
                <a:extLst>
                  <a:ext uri="{FF2B5EF4-FFF2-40B4-BE49-F238E27FC236}">
                    <a16:creationId xmlns:a16="http://schemas.microsoft.com/office/drawing/2014/main" id="{D028E96B-3FC7-45DD-AF8C-6A79D16AB84E}"/>
                  </a:ext>
                </a:extLst>
              </p:cNvPr>
              <p:cNvSpPr>
                <a:spLocks noChangeShapeType="1"/>
              </p:cNvSpPr>
              <p:nvPr/>
            </p:nvSpPr>
            <p:spPr bwMode="auto">
              <a:xfrm flipV="1">
                <a:off x="2043" y="3526"/>
                <a:ext cx="1824" cy="148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1" name="Line 130">
                <a:extLst>
                  <a:ext uri="{FF2B5EF4-FFF2-40B4-BE49-F238E27FC236}">
                    <a16:creationId xmlns:a16="http://schemas.microsoft.com/office/drawing/2014/main" id="{D333B9C2-E037-44ED-8867-6E87F08BC2D7}"/>
                  </a:ext>
                </a:extLst>
              </p:cNvPr>
              <p:cNvSpPr>
                <a:spLocks noChangeShapeType="1"/>
              </p:cNvSpPr>
              <p:nvPr/>
            </p:nvSpPr>
            <p:spPr bwMode="auto">
              <a:xfrm flipV="1">
                <a:off x="2043" y="4666"/>
                <a:ext cx="1653"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2" name="Line 131">
                <a:extLst>
                  <a:ext uri="{FF2B5EF4-FFF2-40B4-BE49-F238E27FC236}">
                    <a16:creationId xmlns:a16="http://schemas.microsoft.com/office/drawing/2014/main" id="{572723F0-4AD7-4E6B-BC4C-EC6D59CCBACA}"/>
                  </a:ext>
                </a:extLst>
              </p:cNvPr>
              <p:cNvSpPr>
                <a:spLocks noChangeShapeType="1"/>
              </p:cNvSpPr>
              <p:nvPr/>
            </p:nvSpPr>
            <p:spPr bwMode="auto">
              <a:xfrm flipV="1">
                <a:off x="6888" y="2557"/>
                <a:ext cx="2394" cy="581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3" name="Line 132">
                <a:extLst>
                  <a:ext uri="{FF2B5EF4-FFF2-40B4-BE49-F238E27FC236}">
                    <a16:creationId xmlns:a16="http://schemas.microsoft.com/office/drawing/2014/main" id="{BBE6188C-AB7A-48C3-9D45-A0FDBA044A23}"/>
                  </a:ext>
                </a:extLst>
              </p:cNvPr>
              <p:cNvSpPr>
                <a:spLocks noChangeShapeType="1"/>
              </p:cNvSpPr>
              <p:nvPr/>
            </p:nvSpPr>
            <p:spPr bwMode="auto">
              <a:xfrm flipV="1">
                <a:off x="6888" y="3868"/>
                <a:ext cx="1368" cy="4503"/>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4" name="Line 133">
                <a:extLst>
                  <a:ext uri="{FF2B5EF4-FFF2-40B4-BE49-F238E27FC236}">
                    <a16:creationId xmlns:a16="http://schemas.microsoft.com/office/drawing/2014/main" id="{F7EB7BF2-D5BD-407A-8073-FE5B1A5F55A7}"/>
                  </a:ext>
                </a:extLst>
              </p:cNvPr>
              <p:cNvSpPr>
                <a:spLocks noChangeShapeType="1"/>
              </p:cNvSpPr>
              <p:nvPr/>
            </p:nvSpPr>
            <p:spPr bwMode="auto">
              <a:xfrm flipV="1">
                <a:off x="6888" y="4096"/>
                <a:ext cx="912" cy="427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5" name="Line 134">
                <a:extLst>
                  <a:ext uri="{FF2B5EF4-FFF2-40B4-BE49-F238E27FC236}">
                    <a16:creationId xmlns:a16="http://schemas.microsoft.com/office/drawing/2014/main" id="{DABF1A48-8183-4A5A-860A-E4B0F7D17B95}"/>
                  </a:ext>
                </a:extLst>
              </p:cNvPr>
              <p:cNvSpPr>
                <a:spLocks noChangeShapeType="1"/>
              </p:cNvSpPr>
              <p:nvPr/>
            </p:nvSpPr>
            <p:spPr bwMode="auto">
              <a:xfrm flipH="1" flipV="1">
                <a:off x="5919" y="5521"/>
                <a:ext cx="969" cy="285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6" name="Line 135">
                <a:extLst>
                  <a:ext uri="{FF2B5EF4-FFF2-40B4-BE49-F238E27FC236}">
                    <a16:creationId xmlns:a16="http://schemas.microsoft.com/office/drawing/2014/main" id="{818EFD16-F8C7-4D5D-B345-41CA68E505C5}"/>
                  </a:ext>
                </a:extLst>
              </p:cNvPr>
              <p:cNvSpPr>
                <a:spLocks noChangeShapeType="1"/>
              </p:cNvSpPr>
              <p:nvPr/>
            </p:nvSpPr>
            <p:spPr bwMode="auto">
              <a:xfrm flipH="1" flipV="1">
                <a:off x="5406" y="2899"/>
                <a:ext cx="1482" cy="547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7" name="Line 136">
                <a:extLst>
                  <a:ext uri="{FF2B5EF4-FFF2-40B4-BE49-F238E27FC236}">
                    <a16:creationId xmlns:a16="http://schemas.microsoft.com/office/drawing/2014/main" id="{07F47DEE-620D-4CC9-BFDF-68B55485A42D}"/>
                  </a:ext>
                </a:extLst>
              </p:cNvPr>
              <p:cNvSpPr>
                <a:spLocks noChangeShapeType="1"/>
              </p:cNvSpPr>
              <p:nvPr/>
            </p:nvSpPr>
            <p:spPr bwMode="auto">
              <a:xfrm flipH="1" flipV="1">
                <a:off x="5121" y="5521"/>
                <a:ext cx="1767" cy="285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8" name="Line 137">
                <a:extLst>
                  <a:ext uri="{FF2B5EF4-FFF2-40B4-BE49-F238E27FC236}">
                    <a16:creationId xmlns:a16="http://schemas.microsoft.com/office/drawing/2014/main" id="{6746D68C-25D3-4A94-9BEA-AC480BA31EA0}"/>
                  </a:ext>
                </a:extLst>
              </p:cNvPr>
              <p:cNvSpPr>
                <a:spLocks noChangeShapeType="1"/>
              </p:cNvSpPr>
              <p:nvPr/>
            </p:nvSpPr>
            <p:spPr bwMode="auto">
              <a:xfrm flipV="1">
                <a:off x="5919" y="3868"/>
                <a:ext cx="2337" cy="347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499" name="Line 138">
                <a:extLst>
                  <a:ext uri="{FF2B5EF4-FFF2-40B4-BE49-F238E27FC236}">
                    <a16:creationId xmlns:a16="http://schemas.microsoft.com/office/drawing/2014/main" id="{1677E047-8CAF-4E96-BF23-A954FFB45119}"/>
                  </a:ext>
                </a:extLst>
              </p:cNvPr>
              <p:cNvSpPr>
                <a:spLocks noChangeShapeType="1"/>
              </p:cNvSpPr>
              <p:nvPr/>
            </p:nvSpPr>
            <p:spPr bwMode="auto">
              <a:xfrm flipV="1">
                <a:off x="5919" y="4153"/>
                <a:ext cx="1881" cy="319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0" name="Line 139">
                <a:extLst>
                  <a:ext uri="{FF2B5EF4-FFF2-40B4-BE49-F238E27FC236}">
                    <a16:creationId xmlns:a16="http://schemas.microsoft.com/office/drawing/2014/main" id="{78852233-A3C2-44AD-BB21-E6E32F005AE2}"/>
                  </a:ext>
                </a:extLst>
              </p:cNvPr>
              <p:cNvSpPr>
                <a:spLocks noChangeShapeType="1"/>
              </p:cNvSpPr>
              <p:nvPr/>
            </p:nvSpPr>
            <p:spPr bwMode="auto">
              <a:xfrm flipH="1" flipV="1">
                <a:off x="5121" y="5521"/>
                <a:ext cx="798" cy="182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1" name="Line 140">
                <a:extLst>
                  <a:ext uri="{FF2B5EF4-FFF2-40B4-BE49-F238E27FC236}">
                    <a16:creationId xmlns:a16="http://schemas.microsoft.com/office/drawing/2014/main" id="{62CE0E11-4082-406C-96EF-0C21A1F8B21F}"/>
                  </a:ext>
                </a:extLst>
              </p:cNvPr>
              <p:cNvSpPr>
                <a:spLocks noChangeShapeType="1"/>
              </p:cNvSpPr>
              <p:nvPr/>
            </p:nvSpPr>
            <p:spPr bwMode="auto">
              <a:xfrm flipH="1" flipV="1">
                <a:off x="4380" y="5521"/>
                <a:ext cx="1539" cy="182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2" name="Line 141">
                <a:extLst>
                  <a:ext uri="{FF2B5EF4-FFF2-40B4-BE49-F238E27FC236}">
                    <a16:creationId xmlns:a16="http://schemas.microsoft.com/office/drawing/2014/main" id="{302A66C6-E2D9-4493-A7FE-F307F33A6048}"/>
                  </a:ext>
                </a:extLst>
              </p:cNvPr>
              <p:cNvSpPr>
                <a:spLocks noChangeShapeType="1"/>
              </p:cNvSpPr>
              <p:nvPr/>
            </p:nvSpPr>
            <p:spPr bwMode="auto">
              <a:xfrm flipV="1">
                <a:off x="4665" y="5521"/>
                <a:ext cx="1254" cy="91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3" name="Line 142">
                <a:extLst>
                  <a:ext uri="{FF2B5EF4-FFF2-40B4-BE49-F238E27FC236}">
                    <a16:creationId xmlns:a16="http://schemas.microsoft.com/office/drawing/2014/main" id="{108828D8-6445-4C22-99DC-FD998F6A6E01}"/>
                  </a:ext>
                </a:extLst>
              </p:cNvPr>
              <p:cNvSpPr>
                <a:spLocks noChangeShapeType="1"/>
              </p:cNvSpPr>
              <p:nvPr/>
            </p:nvSpPr>
            <p:spPr bwMode="auto">
              <a:xfrm flipV="1">
                <a:off x="4665" y="5464"/>
                <a:ext cx="456" cy="96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4" name="Line 143">
                <a:extLst>
                  <a:ext uri="{FF2B5EF4-FFF2-40B4-BE49-F238E27FC236}">
                    <a16:creationId xmlns:a16="http://schemas.microsoft.com/office/drawing/2014/main" id="{F55F4E00-3952-41CE-8A1C-E8F673D46E42}"/>
                  </a:ext>
                </a:extLst>
              </p:cNvPr>
              <p:cNvSpPr>
                <a:spLocks noChangeShapeType="1"/>
              </p:cNvSpPr>
              <p:nvPr/>
            </p:nvSpPr>
            <p:spPr bwMode="auto">
              <a:xfrm flipV="1">
                <a:off x="4608" y="4951"/>
                <a:ext cx="342" cy="153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5" name="Line 144">
                <a:extLst>
                  <a:ext uri="{FF2B5EF4-FFF2-40B4-BE49-F238E27FC236}">
                    <a16:creationId xmlns:a16="http://schemas.microsoft.com/office/drawing/2014/main" id="{B6A8B81E-03A9-416F-A072-B7EC13A1A785}"/>
                  </a:ext>
                </a:extLst>
              </p:cNvPr>
              <p:cNvSpPr>
                <a:spLocks noChangeShapeType="1"/>
              </p:cNvSpPr>
              <p:nvPr/>
            </p:nvSpPr>
            <p:spPr bwMode="auto">
              <a:xfrm flipH="1" flipV="1">
                <a:off x="4380" y="5521"/>
                <a:ext cx="228" cy="96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6" name="Line 145">
                <a:extLst>
                  <a:ext uri="{FF2B5EF4-FFF2-40B4-BE49-F238E27FC236}">
                    <a16:creationId xmlns:a16="http://schemas.microsoft.com/office/drawing/2014/main" id="{6120079A-687D-4619-BC53-76E6E71866D4}"/>
                  </a:ext>
                </a:extLst>
              </p:cNvPr>
              <p:cNvSpPr>
                <a:spLocks noChangeShapeType="1"/>
              </p:cNvSpPr>
              <p:nvPr/>
            </p:nvSpPr>
            <p:spPr bwMode="auto">
              <a:xfrm flipH="1" flipV="1">
                <a:off x="3696" y="4666"/>
                <a:ext cx="912" cy="182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7" name="Line 146">
                <a:extLst>
                  <a:ext uri="{FF2B5EF4-FFF2-40B4-BE49-F238E27FC236}">
                    <a16:creationId xmlns:a16="http://schemas.microsoft.com/office/drawing/2014/main" id="{074DC032-45B6-40BA-B46C-5E94BDD0438D}"/>
                  </a:ext>
                </a:extLst>
              </p:cNvPr>
              <p:cNvSpPr>
                <a:spLocks noChangeShapeType="1"/>
              </p:cNvSpPr>
              <p:nvPr/>
            </p:nvSpPr>
            <p:spPr bwMode="auto">
              <a:xfrm flipV="1">
                <a:off x="4380" y="5464"/>
                <a:ext cx="741" cy="91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8" name="Line 147">
                <a:extLst>
                  <a:ext uri="{FF2B5EF4-FFF2-40B4-BE49-F238E27FC236}">
                    <a16:creationId xmlns:a16="http://schemas.microsoft.com/office/drawing/2014/main" id="{34B377BF-EDAE-40DF-A2BE-772F960C4840}"/>
                  </a:ext>
                </a:extLst>
              </p:cNvPr>
              <p:cNvSpPr>
                <a:spLocks noChangeShapeType="1"/>
              </p:cNvSpPr>
              <p:nvPr/>
            </p:nvSpPr>
            <p:spPr bwMode="auto">
              <a:xfrm flipV="1">
                <a:off x="4380" y="5521"/>
                <a:ext cx="0" cy="85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09" name="Line 148">
                <a:extLst>
                  <a:ext uri="{FF2B5EF4-FFF2-40B4-BE49-F238E27FC236}">
                    <a16:creationId xmlns:a16="http://schemas.microsoft.com/office/drawing/2014/main" id="{DAC086A4-5898-42DB-BF22-E728538DF08E}"/>
                  </a:ext>
                </a:extLst>
              </p:cNvPr>
              <p:cNvSpPr>
                <a:spLocks noChangeShapeType="1"/>
              </p:cNvSpPr>
              <p:nvPr/>
            </p:nvSpPr>
            <p:spPr bwMode="auto">
              <a:xfrm flipV="1">
                <a:off x="4380" y="4951"/>
                <a:ext cx="570" cy="142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0" name="Line 149">
                <a:extLst>
                  <a:ext uri="{FF2B5EF4-FFF2-40B4-BE49-F238E27FC236}">
                    <a16:creationId xmlns:a16="http://schemas.microsoft.com/office/drawing/2014/main" id="{0DB94BB3-195E-4072-AD94-0F4B3F126576}"/>
                  </a:ext>
                </a:extLst>
              </p:cNvPr>
              <p:cNvSpPr>
                <a:spLocks noChangeShapeType="1"/>
              </p:cNvSpPr>
              <p:nvPr/>
            </p:nvSpPr>
            <p:spPr bwMode="auto">
              <a:xfrm flipH="1" flipV="1">
                <a:off x="3696" y="4666"/>
                <a:ext cx="684" cy="171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1" name="Line 150">
                <a:extLst>
                  <a:ext uri="{FF2B5EF4-FFF2-40B4-BE49-F238E27FC236}">
                    <a16:creationId xmlns:a16="http://schemas.microsoft.com/office/drawing/2014/main" id="{76E988BE-F491-4389-9EC9-B8C4908AEF98}"/>
                  </a:ext>
                </a:extLst>
              </p:cNvPr>
              <p:cNvSpPr>
                <a:spLocks noChangeShapeType="1"/>
              </p:cNvSpPr>
              <p:nvPr/>
            </p:nvSpPr>
            <p:spPr bwMode="auto">
              <a:xfrm flipV="1">
                <a:off x="3867" y="5521"/>
                <a:ext cx="1254" cy="45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2" name="Line 151">
                <a:extLst>
                  <a:ext uri="{FF2B5EF4-FFF2-40B4-BE49-F238E27FC236}">
                    <a16:creationId xmlns:a16="http://schemas.microsoft.com/office/drawing/2014/main" id="{0C001E6B-9C9A-47A5-9F43-8B6E0089F3A9}"/>
                  </a:ext>
                </a:extLst>
              </p:cNvPr>
              <p:cNvSpPr>
                <a:spLocks noChangeShapeType="1"/>
              </p:cNvSpPr>
              <p:nvPr/>
            </p:nvSpPr>
            <p:spPr bwMode="auto">
              <a:xfrm flipV="1">
                <a:off x="3867" y="5521"/>
                <a:ext cx="513" cy="45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3" name="Line 152">
                <a:extLst>
                  <a:ext uri="{FF2B5EF4-FFF2-40B4-BE49-F238E27FC236}">
                    <a16:creationId xmlns:a16="http://schemas.microsoft.com/office/drawing/2014/main" id="{6A130F34-13B5-43DE-8A64-ADA6C236B5B3}"/>
                  </a:ext>
                </a:extLst>
              </p:cNvPr>
              <p:cNvSpPr>
                <a:spLocks noChangeShapeType="1"/>
              </p:cNvSpPr>
              <p:nvPr/>
            </p:nvSpPr>
            <p:spPr bwMode="auto">
              <a:xfrm flipH="1" flipV="1">
                <a:off x="3696" y="4666"/>
                <a:ext cx="171" cy="131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4" name="Line 153">
                <a:extLst>
                  <a:ext uri="{FF2B5EF4-FFF2-40B4-BE49-F238E27FC236}">
                    <a16:creationId xmlns:a16="http://schemas.microsoft.com/office/drawing/2014/main" id="{C68B1046-92DC-468D-9501-A00E69718806}"/>
                  </a:ext>
                </a:extLst>
              </p:cNvPr>
              <p:cNvSpPr>
                <a:spLocks noChangeShapeType="1"/>
              </p:cNvSpPr>
              <p:nvPr/>
            </p:nvSpPr>
            <p:spPr bwMode="auto">
              <a:xfrm flipV="1">
                <a:off x="3867" y="2842"/>
                <a:ext cx="1539" cy="313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5" name="Line 154">
                <a:extLst>
                  <a:ext uri="{FF2B5EF4-FFF2-40B4-BE49-F238E27FC236}">
                    <a16:creationId xmlns:a16="http://schemas.microsoft.com/office/drawing/2014/main" id="{747F057D-0782-4B15-A787-F84411267E1E}"/>
                  </a:ext>
                </a:extLst>
              </p:cNvPr>
              <p:cNvSpPr>
                <a:spLocks noChangeShapeType="1"/>
              </p:cNvSpPr>
              <p:nvPr/>
            </p:nvSpPr>
            <p:spPr bwMode="auto">
              <a:xfrm flipH="1" flipV="1">
                <a:off x="3012" y="3355"/>
                <a:ext cx="855" cy="256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6" name="Line 155">
                <a:extLst>
                  <a:ext uri="{FF2B5EF4-FFF2-40B4-BE49-F238E27FC236}">
                    <a16:creationId xmlns:a16="http://schemas.microsoft.com/office/drawing/2014/main" id="{3A223D1C-7FC8-44FD-AA14-A022C1128AB4}"/>
                  </a:ext>
                </a:extLst>
              </p:cNvPr>
              <p:cNvSpPr>
                <a:spLocks noChangeShapeType="1"/>
              </p:cNvSpPr>
              <p:nvPr/>
            </p:nvSpPr>
            <p:spPr bwMode="auto">
              <a:xfrm flipV="1">
                <a:off x="3525" y="4666"/>
                <a:ext cx="171" cy="131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7" name="Line 156">
                <a:extLst>
                  <a:ext uri="{FF2B5EF4-FFF2-40B4-BE49-F238E27FC236}">
                    <a16:creationId xmlns:a16="http://schemas.microsoft.com/office/drawing/2014/main" id="{7F9F5CFB-AEF4-4B12-B48B-14D9FC6B32FC}"/>
                  </a:ext>
                </a:extLst>
              </p:cNvPr>
              <p:cNvSpPr>
                <a:spLocks noChangeShapeType="1"/>
              </p:cNvSpPr>
              <p:nvPr/>
            </p:nvSpPr>
            <p:spPr bwMode="auto">
              <a:xfrm flipV="1">
                <a:off x="3525" y="2899"/>
                <a:ext cx="1824" cy="302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8" name="Line 157">
                <a:extLst>
                  <a:ext uri="{FF2B5EF4-FFF2-40B4-BE49-F238E27FC236}">
                    <a16:creationId xmlns:a16="http://schemas.microsoft.com/office/drawing/2014/main" id="{5439642F-6FE4-45ED-9F81-558D93A7BF70}"/>
                  </a:ext>
                </a:extLst>
              </p:cNvPr>
              <p:cNvSpPr>
                <a:spLocks noChangeShapeType="1"/>
              </p:cNvSpPr>
              <p:nvPr/>
            </p:nvSpPr>
            <p:spPr bwMode="auto">
              <a:xfrm flipV="1">
                <a:off x="3525" y="5521"/>
                <a:ext cx="855" cy="45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19" name="Line 158">
                <a:extLst>
                  <a:ext uri="{FF2B5EF4-FFF2-40B4-BE49-F238E27FC236}">
                    <a16:creationId xmlns:a16="http://schemas.microsoft.com/office/drawing/2014/main" id="{E19B9080-34B7-4398-99F7-1C41B296DD9D}"/>
                  </a:ext>
                </a:extLst>
              </p:cNvPr>
              <p:cNvSpPr>
                <a:spLocks noChangeShapeType="1"/>
              </p:cNvSpPr>
              <p:nvPr/>
            </p:nvSpPr>
            <p:spPr bwMode="auto">
              <a:xfrm flipH="1" flipV="1">
                <a:off x="3012" y="3355"/>
                <a:ext cx="513" cy="262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0" name="Line 159">
                <a:extLst>
                  <a:ext uri="{FF2B5EF4-FFF2-40B4-BE49-F238E27FC236}">
                    <a16:creationId xmlns:a16="http://schemas.microsoft.com/office/drawing/2014/main" id="{50DD6C7C-9D1A-42E0-91BE-A23998C2FB1E}"/>
                  </a:ext>
                </a:extLst>
              </p:cNvPr>
              <p:cNvSpPr>
                <a:spLocks noChangeShapeType="1"/>
              </p:cNvSpPr>
              <p:nvPr/>
            </p:nvSpPr>
            <p:spPr bwMode="auto">
              <a:xfrm flipV="1">
                <a:off x="2670" y="4666"/>
                <a:ext cx="1026" cy="39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1" name="Line 160">
                <a:extLst>
                  <a:ext uri="{FF2B5EF4-FFF2-40B4-BE49-F238E27FC236}">
                    <a16:creationId xmlns:a16="http://schemas.microsoft.com/office/drawing/2014/main" id="{CCE498FB-7C46-4524-AA1D-31D79CDC0AFB}"/>
                  </a:ext>
                </a:extLst>
              </p:cNvPr>
              <p:cNvSpPr>
                <a:spLocks noChangeShapeType="1"/>
              </p:cNvSpPr>
              <p:nvPr/>
            </p:nvSpPr>
            <p:spPr bwMode="auto">
              <a:xfrm>
                <a:off x="2670" y="5065"/>
                <a:ext cx="1710" cy="456"/>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2" name="Line 161">
                <a:extLst>
                  <a:ext uri="{FF2B5EF4-FFF2-40B4-BE49-F238E27FC236}">
                    <a16:creationId xmlns:a16="http://schemas.microsoft.com/office/drawing/2014/main" id="{0F9B114F-918F-4E20-946A-9C60D0B12305}"/>
                  </a:ext>
                </a:extLst>
              </p:cNvPr>
              <p:cNvSpPr>
                <a:spLocks noChangeShapeType="1"/>
              </p:cNvSpPr>
              <p:nvPr/>
            </p:nvSpPr>
            <p:spPr bwMode="auto">
              <a:xfrm flipV="1">
                <a:off x="2670" y="3526"/>
                <a:ext cx="1197" cy="1539"/>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3" name="Line 162">
                <a:extLst>
                  <a:ext uri="{FF2B5EF4-FFF2-40B4-BE49-F238E27FC236}">
                    <a16:creationId xmlns:a16="http://schemas.microsoft.com/office/drawing/2014/main" id="{D7FC4D08-5314-4898-A690-7321A546105F}"/>
                  </a:ext>
                </a:extLst>
              </p:cNvPr>
              <p:cNvSpPr>
                <a:spLocks noChangeShapeType="1"/>
              </p:cNvSpPr>
              <p:nvPr/>
            </p:nvSpPr>
            <p:spPr bwMode="auto">
              <a:xfrm flipV="1">
                <a:off x="2670" y="3298"/>
                <a:ext cx="342" cy="176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4" name="Line 163">
                <a:extLst>
                  <a:ext uri="{FF2B5EF4-FFF2-40B4-BE49-F238E27FC236}">
                    <a16:creationId xmlns:a16="http://schemas.microsoft.com/office/drawing/2014/main" id="{428C22FE-8738-4488-A4C5-1E3434B59C60}"/>
                  </a:ext>
                </a:extLst>
              </p:cNvPr>
              <p:cNvSpPr>
                <a:spLocks noChangeShapeType="1"/>
              </p:cNvSpPr>
              <p:nvPr/>
            </p:nvSpPr>
            <p:spPr bwMode="auto">
              <a:xfrm flipV="1">
                <a:off x="2670" y="5008"/>
                <a:ext cx="2280" cy="57"/>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5" name="Line 164">
                <a:extLst>
                  <a:ext uri="{FF2B5EF4-FFF2-40B4-BE49-F238E27FC236}">
                    <a16:creationId xmlns:a16="http://schemas.microsoft.com/office/drawing/2014/main" id="{FC53DA08-0E49-4CA5-8532-1432B6753CE5}"/>
                  </a:ext>
                </a:extLst>
              </p:cNvPr>
              <p:cNvSpPr>
                <a:spLocks noChangeShapeType="1"/>
              </p:cNvSpPr>
              <p:nvPr/>
            </p:nvSpPr>
            <p:spPr bwMode="auto">
              <a:xfrm flipV="1">
                <a:off x="2442" y="3298"/>
                <a:ext cx="570" cy="188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6" name="Line 165">
                <a:extLst>
                  <a:ext uri="{FF2B5EF4-FFF2-40B4-BE49-F238E27FC236}">
                    <a16:creationId xmlns:a16="http://schemas.microsoft.com/office/drawing/2014/main" id="{34EF7732-6EA8-4F7C-8C1B-E99E66F27E2E}"/>
                  </a:ext>
                </a:extLst>
              </p:cNvPr>
              <p:cNvSpPr>
                <a:spLocks noChangeShapeType="1"/>
              </p:cNvSpPr>
              <p:nvPr/>
            </p:nvSpPr>
            <p:spPr bwMode="auto">
              <a:xfrm>
                <a:off x="2442" y="5179"/>
                <a:ext cx="1938" cy="342"/>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7" name="Line 166">
                <a:extLst>
                  <a:ext uri="{FF2B5EF4-FFF2-40B4-BE49-F238E27FC236}">
                    <a16:creationId xmlns:a16="http://schemas.microsoft.com/office/drawing/2014/main" id="{A992E34C-70B7-493F-B293-89931463B0F4}"/>
                  </a:ext>
                </a:extLst>
              </p:cNvPr>
              <p:cNvSpPr>
                <a:spLocks noChangeShapeType="1"/>
              </p:cNvSpPr>
              <p:nvPr/>
            </p:nvSpPr>
            <p:spPr bwMode="auto">
              <a:xfrm flipV="1">
                <a:off x="2442" y="5008"/>
                <a:ext cx="2451" cy="171"/>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8" name="Line 167">
                <a:extLst>
                  <a:ext uri="{FF2B5EF4-FFF2-40B4-BE49-F238E27FC236}">
                    <a16:creationId xmlns:a16="http://schemas.microsoft.com/office/drawing/2014/main" id="{DF0BC6F5-6ACE-46B9-A937-2EF055765BD0}"/>
                  </a:ext>
                </a:extLst>
              </p:cNvPr>
              <p:cNvSpPr>
                <a:spLocks noChangeShapeType="1"/>
              </p:cNvSpPr>
              <p:nvPr/>
            </p:nvSpPr>
            <p:spPr bwMode="auto">
              <a:xfrm flipH="1" flipV="1">
                <a:off x="2157" y="6262"/>
                <a:ext cx="2394" cy="1425"/>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29" name="Line 168">
                <a:extLst>
                  <a:ext uri="{FF2B5EF4-FFF2-40B4-BE49-F238E27FC236}">
                    <a16:creationId xmlns:a16="http://schemas.microsoft.com/office/drawing/2014/main" id="{7944B848-A3CD-45FC-B981-EFB0FA329792}"/>
                  </a:ext>
                </a:extLst>
              </p:cNvPr>
              <p:cNvSpPr>
                <a:spLocks noChangeShapeType="1"/>
              </p:cNvSpPr>
              <p:nvPr/>
            </p:nvSpPr>
            <p:spPr bwMode="auto">
              <a:xfrm flipH="1">
                <a:off x="2157" y="6148"/>
                <a:ext cx="1539" cy="114"/>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7530" name="Line 169">
                <a:extLst>
                  <a:ext uri="{FF2B5EF4-FFF2-40B4-BE49-F238E27FC236}">
                    <a16:creationId xmlns:a16="http://schemas.microsoft.com/office/drawing/2014/main" id="{64A6BB4B-4C90-4322-89D0-0D9EF2C41CEE}"/>
                  </a:ext>
                </a:extLst>
              </p:cNvPr>
              <p:cNvSpPr>
                <a:spLocks noChangeShapeType="1"/>
              </p:cNvSpPr>
              <p:nvPr/>
            </p:nvSpPr>
            <p:spPr bwMode="auto">
              <a:xfrm flipH="1">
                <a:off x="3753" y="4096"/>
                <a:ext cx="4047" cy="570"/>
              </a:xfrm>
              <a:prstGeom prst="line">
                <a:avLst/>
              </a:prstGeom>
              <a:noFill/>
              <a:ln w="9525">
                <a:solidFill>
                  <a:srgbClr val="003366"/>
                </a:solidFill>
                <a:round/>
                <a:headEnd/>
                <a:tailEnd/>
              </a:ln>
              <a:extLst>
                <a:ext uri="{909E8E84-426E-40DD-AFC4-6F175D3DCCD1}">
                  <a14:hiddenFill xmlns:a14="http://schemas.microsoft.com/office/drawing/2010/main">
                    <a:noFill/>
                  </a14:hiddenFill>
                </a:ext>
              </a:extLst>
            </p:spPr>
            <p:txBody>
              <a:bodyPr/>
              <a:lstStyle/>
              <a:p>
                <a:endParaRPr lang="es-MX"/>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CC738967-E363-4B53-ABFB-0A487C9EE50A}"/>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609CF52A-F044-4CFD-B65F-6B907E112A90}" type="slidenum">
              <a:rPr lang="es-ES" altLang="es-MX" sz="1400" smtClean="0">
                <a:latin typeface="Arial Black" panose="020B0A04020102020204" pitchFamily="34" charset="0"/>
              </a:rPr>
              <a:pPr>
                <a:spcBef>
                  <a:spcPct val="0"/>
                </a:spcBef>
                <a:buClrTx/>
                <a:buSzTx/>
                <a:buFontTx/>
                <a:buNone/>
              </a:pPr>
              <a:t>42</a:t>
            </a:fld>
            <a:endParaRPr lang="es-ES" altLang="es-MX" sz="1400">
              <a:latin typeface="Arial Black" panose="020B0A04020102020204" pitchFamily="34" charset="0"/>
            </a:endParaRPr>
          </a:p>
        </p:txBody>
      </p:sp>
      <p:sp>
        <p:nvSpPr>
          <p:cNvPr id="19459" name="Rectangle 2">
            <a:extLst>
              <a:ext uri="{FF2B5EF4-FFF2-40B4-BE49-F238E27FC236}">
                <a16:creationId xmlns:a16="http://schemas.microsoft.com/office/drawing/2014/main" id="{4F5D7AD5-0E4B-4655-909A-528307421E7C}"/>
              </a:ext>
            </a:extLst>
          </p:cNvPr>
          <p:cNvSpPr>
            <a:spLocks noGrp="1" noChangeArrowheads="1"/>
          </p:cNvSpPr>
          <p:nvPr>
            <p:ph type="title"/>
          </p:nvPr>
        </p:nvSpPr>
        <p:spPr>
          <a:xfrm>
            <a:off x="130175" y="76200"/>
            <a:ext cx="8229600" cy="825500"/>
          </a:xfrm>
        </p:spPr>
        <p:txBody>
          <a:bodyPr/>
          <a:lstStyle/>
          <a:p>
            <a:pPr algn="ctr" eaLnBrk="1" hangingPunct="1"/>
            <a:r>
              <a:rPr lang="es-CO" altLang="es-MX">
                <a:solidFill>
                  <a:srgbClr val="CC6600"/>
                </a:solidFill>
              </a:rPr>
              <a:t>RTND Model</a:t>
            </a:r>
            <a:endParaRPr lang="es-ES" altLang="es-MX">
              <a:solidFill>
                <a:srgbClr val="CC6600"/>
              </a:solidFill>
            </a:endParaRPr>
          </a:p>
        </p:txBody>
      </p:sp>
      <p:grpSp>
        <p:nvGrpSpPr>
          <p:cNvPr id="19460" name="Group 56">
            <a:extLst>
              <a:ext uri="{FF2B5EF4-FFF2-40B4-BE49-F238E27FC236}">
                <a16:creationId xmlns:a16="http://schemas.microsoft.com/office/drawing/2014/main" id="{BDC0066A-6D97-4E21-982A-9580CB74954A}"/>
              </a:ext>
            </a:extLst>
          </p:cNvPr>
          <p:cNvGrpSpPr>
            <a:grpSpLocks/>
          </p:cNvGrpSpPr>
          <p:nvPr/>
        </p:nvGrpSpPr>
        <p:grpSpPr bwMode="auto">
          <a:xfrm>
            <a:off x="165100" y="2719388"/>
            <a:ext cx="8978900" cy="1943100"/>
            <a:chOff x="0" y="1065"/>
            <a:chExt cx="5656" cy="1224"/>
          </a:xfrm>
        </p:grpSpPr>
        <p:sp>
          <p:nvSpPr>
            <p:cNvPr id="19461" name="Text Box 12">
              <a:extLst>
                <a:ext uri="{FF2B5EF4-FFF2-40B4-BE49-F238E27FC236}">
                  <a16:creationId xmlns:a16="http://schemas.microsoft.com/office/drawing/2014/main" id="{ED97986B-E0A3-44F9-9060-AE1F3A8DC008}"/>
                </a:ext>
              </a:extLst>
            </p:cNvPr>
            <p:cNvSpPr txBox="1">
              <a:spLocks noChangeArrowheads="1"/>
            </p:cNvSpPr>
            <p:nvPr/>
          </p:nvSpPr>
          <p:spPr bwMode="auto">
            <a:xfrm>
              <a:off x="4833" y="1581"/>
              <a:ext cx="823"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1400" b="1">
                  <a:latin typeface="Arial" panose="020B0604020202020204" pitchFamily="34" charset="0"/>
                </a:rPr>
                <a:t>Optimal Network and Assignment </a:t>
              </a:r>
              <a:endParaRPr lang="es-ES" altLang="es-MX" sz="1400" b="1">
                <a:latin typeface="Arial" panose="020B0604020202020204" pitchFamily="34" charset="0"/>
              </a:endParaRPr>
            </a:p>
          </p:txBody>
        </p:sp>
        <p:grpSp>
          <p:nvGrpSpPr>
            <p:cNvPr id="19462" name="Group 55">
              <a:extLst>
                <a:ext uri="{FF2B5EF4-FFF2-40B4-BE49-F238E27FC236}">
                  <a16:creationId xmlns:a16="http://schemas.microsoft.com/office/drawing/2014/main" id="{543C276B-8C00-4059-8556-BD8926E23B67}"/>
                </a:ext>
              </a:extLst>
            </p:cNvPr>
            <p:cNvGrpSpPr>
              <a:grpSpLocks/>
            </p:cNvGrpSpPr>
            <p:nvPr/>
          </p:nvGrpSpPr>
          <p:grpSpPr bwMode="auto">
            <a:xfrm>
              <a:off x="0" y="1065"/>
              <a:ext cx="5353" cy="1224"/>
              <a:chOff x="158" y="1209"/>
              <a:chExt cx="5353" cy="1224"/>
            </a:xfrm>
          </p:grpSpPr>
          <p:sp>
            <p:nvSpPr>
              <p:cNvPr id="19463" name="Rectangle 3">
                <a:extLst>
                  <a:ext uri="{FF2B5EF4-FFF2-40B4-BE49-F238E27FC236}">
                    <a16:creationId xmlns:a16="http://schemas.microsoft.com/office/drawing/2014/main" id="{B25C7BC6-83BF-45A1-B4B2-A7B2DD0EE6C9}"/>
                  </a:ext>
                </a:extLst>
              </p:cNvPr>
              <p:cNvSpPr>
                <a:spLocks noChangeArrowheads="1"/>
              </p:cNvSpPr>
              <p:nvPr/>
            </p:nvSpPr>
            <p:spPr bwMode="auto">
              <a:xfrm>
                <a:off x="158" y="1254"/>
                <a:ext cx="1225" cy="635"/>
              </a:xfrm>
              <a:prstGeom prst="rect">
                <a:avLst/>
              </a:prstGeom>
              <a:gradFill rotWithShape="1">
                <a:gsLst>
                  <a:gs pos="0">
                    <a:srgbClr val="765E00"/>
                  </a:gs>
                  <a:gs pos="50000">
                    <a:srgbClr val="FFCC00"/>
                  </a:gs>
                  <a:gs pos="100000">
                    <a:srgbClr val="765E00"/>
                  </a:gs>
                </a:gsLst>
                <a:lin ang="5400000" scaled="1"/>
              </a:gradFill>
              <a:ln w="952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CO" altLang="es-MX" sz="2200">
                    <a:latin typeface="Arial" panose="020B0604020202020204" pitchFamily="34" charset="0"/>
                  </a:rPr>
                  <a:t>Supply model </a:t>
                </a:r>
              </a:p>
              <a:p>
                <a:pPr algn="ctr" eaLnBrk="1" hangingPunct="1">
                  <a:spcBef>
                    <a:spcPct val="0"/>
                  </a:spcBef>
                  <a:buClrTx/>
                  <a:buSzTx/>
                  <a:buFontTx/>
                  <a:buNone/>
                </a:pPr>
                <a:r>
                  <a:rPr lang="es-CO" altLang="es-MX" sz="2200">
                    <a:latin typeface="Arial" panose="020B0604020202020204" pitchFamily="34" charset="0"/>
                  </a:rPr>
                  <a:t>-Network design-</a:t>
                </a:r>
                <a:endParaRPr lang="es-ES" altLang="es-MX" sz="2200">
                  <a:latin typeface="Arial" panose="020B0604020202020204" pitchFamily="34" charset="0"/>
                </a:endParaRPr>
              </a:p>
            </p:txBody>
          </p:sp>
          <p:sp>
            <p:nvSpPr>
              <p:cNvPr id="19464" name="Rectangle 4">
                <a:extLst>
                  <a:ext uri="{FF2B5EF4-FFF2-40B4-BE49-F238E27FC236}">
                    <a16:creationId xmlns:a16="http://schemas.microsoft.com/office/drawing/2014/main" id="{224D44F9-88C9-489E-9CAD-53B80E270D77}"/>
                  </a:ext>
                </a:extLst>
              </p:cNvPr>
              <p:cNvSpPr>
                <a:spLocks noChangeArrowheads="1"/>
              </p:cNvSpPr>
              <p:nvPr/>
            </p:nvSpPr>
            <p:spPr bwMode="auto">
              <a:xfrm>
                <a:off x="3107" y="1254"/>
                <a:ext cx="1814" cy="635"/>
              </a:xfrm>
              <a:prstGeom prst="rect">
                <a:avLst/>
              </a:prstGeom>
              <a:gradFill rotWithShape="1">
                <a:gsLst>
                  <a:gs pos="0">
                    <a:srgbClr val="004700"/>
                  </a:gs>
                  <a:gs pos="50000">
                    <a:srgbClr val="009900"/>
                  </a:gs>
                  <a:gs pos="100000">
                    <a:srgbClr val="004700"/>
                  </a:gs>
                </a:gsLst>
                <a:lin ang="5400000" scaled="1"/>
              </a:gra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CO" altLang="es-MX" sz="2200">
                    <a:latin typeface="Arial" panose="020B0604020202020204" pitchFamily="34" charset="0"/>
                  </a:rPr>
                  <a:t>Demand SubModelo</a:t>
                </a:r>
              </a:p>
              <a:p>
                <a:pPr algn="ctr" eaLnBrk="1" hangingPunct="1">
                  <a:spcBef>
                    <a:spcPct val="0"/>
                  </a:spcBef>
                  <a:buClrTx/>
                  <a:buSzTx/>
                  <a:buFontTx/>
                  <a:buNone/>
                </a:pPr>
                <a:r>
                  <a:rPr lang="es-CO" altLang="es-MX" sz="2200">
                    <a:latin typeface="Arial" panose="020B0604020202020204" pitchFamily="34" charset="0"/>
                  </a:rPr>
                  <a:t>-Users choose </a:t>
                </a:r>
              </a:p>
              <a:p>
                <a:pPr algn="ctr" eaLnBrk="1" hangingPunct="1">
                  <a:spcBef>
                    <a:spcPct val="0"/>
                  </a:spcBef>
                  <a:buClrTx/>
                  <a:buSzTx/>
                  <a:buFontTx/>
                  <a:buNone/>
                </a:pPr>
                <a:r>
                  <a:rPr lang="es-CO" altLang="es-MX" sz="2200">
                    <a:latin typeface="Arial" panose="020B0604020202020204" pitchFamily="34" charset="0"/>
                  </a:rPr>
                  <a:t>route and mode-</a:t>
                </a:r>
                <a:endParaRPr lang="es-ES" altLang="es-MX" sz="2200">
                  <a:latin typeface="Arial" panose="020B0604020202020204" pitchFamily="34" charset="0"/>
                </a:endParaRPr>
              </a:p>
            </p:txBody>
          </p:sp>
          <p:sp>
            <p:nvSpPr>
              <p:cNvPr id="19465" name="Line 5">
                <a:extLst>
                  <a:ext uri="{FF2B5EF4-FFF2-40B4-BE49-F238E27FC236}">
                    <a16:creationId xmlns:a16="http://schemas.microsoft.com/office/drawing/2014/main" id="{933BB8E9-B985-4EB9-959B-18EA8E1E4258}"/>
                  </a:ext>
                </a:extLst>
              </p:cNvPr>
              <p:cNvSpPr>
                <a:spLocks noChangeShapeType="1"/>
              </p:cNvSpPr>
              <p:nvPr/>
            </p:nvSpPr>
            <p:spPr bwMode="auto">
              <a:xfrm>
                <a:off x="1383" y="1571"/>
                <a:ext cx="1724" cy="0"/>
              </a:xfrm>
              <a:prstGeom prst="line">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19466" name="Text Box 6">
                <a:extLst>
                  <a:ext uri="{FF2B5EF4-FFF2-40B4-BE49-F238E27FC236}">
                    <a16:creationId xmlns:a16="http://schemas.microsoft.com/office/drawing/2014/main" id="{FA1EA9D4-5851-4A22-8253-C29272909884}"/>
                  </a:ext>
                </a:extLst>
              </p:cNvPr>
              <p:cNvSpPr txBox="1">
                <a:spLocks noChangeArrowheads="1"/>
              </p:cNvSpPr>
              <p:nvPr/>
            </p:nvSpPr>
            <p:spPr bwMode="auto">
              <a:xfrm>
                <a:off x="1609" y="1209"/>
                <a:ext cx="6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endParaRPr lang="es-ES" altLang="es-MX" sz="3000">
                  <a:latin typeface="Arial" panose="020B0604020202020204" pitchFamily="34" charset="0"/>
                </a:endParaRPr>
              </a:p>
            </p:txBody>
          </p:sp>
          <p:sp>
            <p:nvSpPr>
              <p:cNvPr id="19467" name="Line 7">
                <a:extLst>
                  <a:ext uri="{FF2B5EF4-FFF2-40B4-BE49-F238E27FC236}">
                    <a16:creationId xmlns:a16="http://schemas.microsoft.com/office/drawing/2014/main" id="{1D6AABAA-5E55-487C-8885-C2F4A80AB038}"/>
                  </a:ext>
                </a:extLst>
              </p:cNvPr>
              <p:cNvSpPr>
                <a:spLocks noChangeShapeType="1"/>
              </p:cNvSpPr>
              <p:nvPr/>
            </p:nvSpPr>
            <p:spPr bwMode="auto">
              <a:xfrm>
                <a:off x="4967" y="1616"/>
                <a:ext cx="544"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19468" name="Line 8">
                <a:extLst>
                  <a:ext uri="{FF2B5EF4-FFF2-40B4-BE49-F238E27FC236}">
                    <a16:creationId xmlns:a16="http://schemas.microsoft.com/office/drawing/2014/main" id="{CBCFB832-0F9E-4B4A-9774-902D72E6B4B5}"/>
                  </a:ext>
                </a:extLst>
              </p:cNvPr>
              <p:cNvSpPr>
                <a:spLocks noChangeShapeType="1"/>
              </p:cNvSpPr>
              <p:nvPr/>
            </p:nvSpPr>
            <p:spPr bwMode="auto">
              <a:xfrm>
                <a:off x="3969" y="1889"/>
                <a:ext cx="0" cy="544"/>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19469" name="Line 9">
                <a:extLst>
                  <a:ext uri="{FF2B5EF4-FFF2-40B4-BE49-F238E27FC236}">
                    <a16:creationId xmlns:a16="http://schemas.microsoft.com/office/drawing/2014/main" id="{401A254D-DC47-41EA-A846-4F2660A65730}"/>
                  </a:ext>
                </a:extLst>
              </p:cNvPr>
              <p:cNvSpPr>
                <a:spLocks noChangeShapeType="1"/>
              </p:cNvSpPr>
              <p:nvPr/>
            </p:nvSpPr>
            <p:spPr bwMode="auto">
              <a:xfrm flipH="1">
                <a:off x="703" y="2433"/>
                <a:ext cx="3266"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19470" name="Line 10">
                <a:extLst>
                  <a:ext uri="{FF2B5EF4-FFF2-40B4-BE49-F238E27FC236}">
                    <a16:creationId xmlns:a16="http://schemas.microsoft.com/office/drawing/2014/main" id="{C9502FDD-1F31-4291-8D9F-D165ABE0FDCA}"/>
                  </a:ext>
                </a:extLst>
              </p:cNvPr>
              <p:cNvSpPr>
                <a:spLocks noChangeShapeType="1"/>
              </p:cNvSpPr>
              <p:nvPr/>
            </p:nvSpPr>
            <p:spPr bwMode="auto">
              <a:xfrm flipV="1">
                <a:off x="703" y="1889"/>
                <a:ext cx="0" cy="544"/>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19471" name="Text Box 11">
                <a:extLst>
                  <a:ext uri="{FF2B5EF4-FFF2-40B4-BE49-F238E27FC236}">
                    <a16:creationId xmlns:a16="http://schemas.microsoft.com/office/drawing/2014/main" id="{8F9A04F5-C1D4-47EB-B38E-303599991282}"/>
                  </a:ext>
                </a:extLst>
              </p:cNvPr>
              <p:cNvSpPr txBox="1">
                <a:spLocks noChangeArrowheads="1"/>
              </p:cNvSpPr>
              <p:nvPr/>
            </p:nvSpPr>
            <p:spPr bwMode="auto">
              <a:xfrm>
                <a:off x="1639" y="1222"/>
                <a:ext cx="122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CO" altLang="es-MX" sz="1400" b="1">
                    <a:latin typeface="Arial" panose="020B0604020202020204" pitchFamily="34" charset="0"/>
                  </a:rPr>
                  <a:t>Allignment and stations</a:t>
                </a:r>
                <a:endParaRPr lang="es-ES" altLang="es-MX" sz="1400" b="1">
                  <a:latin typeface="Arial" panose="020B0604020202020204" pitchFamily="34" charset="0"/>
                </a:endParaRPr>
              </a:p>
            </p:txBody>
          </p:sp>
          <p:sp>
            <p:nvSpPr>
              <p:cNvPr id="19472" name="Text Box 13">
                <a:extLst>
                  <a:ext uri="{FF2B5EF4-FFF2-40B4-BE49-F238E27FC236}">
                    <a16:creationId xmlns:a16="http://schemas.microsoft.com/office/drawing/2014/main" id="{AFD06ADC-A330-46C5-8209-1D58E8877BDF}"/>
                  </a:ext>
                </a:extLst>
              </p:cNvPr>
              <p:cNvSpPr txBox="1">
                <a:spLocks noChangeArrowheads="1"/>
              </p:cNvSpPr>
              <p:nvPr/>
            </p:nvSpPr>
            <p:spPr bwMode="auto">
              <a:xfrm>
                <a:off x="1701" y="2099"/>
                <a:ext cx="122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1400" b="1">
                    <a:latin typeface="Arial" panose="020B0604020202020204" pitchFamily="34" charset="0"/>
                  </a:rPr>
                  <a:t>Route and mode choosen by users</a:t>
                </a:r>
                <a:endParaRPr lang="es-ES" altLang="es-MX" sz="1400" b="1">
                  <a:latin typeface="Arial" panose="020B0604020202020204" pitchFamily="34" charset="0"/>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33A31C4B-FE4D-4987-95E0-3A32F78451D8}"/>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5DC5E7D-E433-489E-8D46-90BD8E7A2385}" type="slidenum">
              <a:rPr lang="es-ES" altLang="es-MX" sz="1400" smtClean="0">
                <a:latin typeface="Arial Black" panose="020B0A04020102020204" pitchFamily="34" charset="0"/>
              </a:rPr>
              <a:pPr>
                <a:spcBef>
                  <a:spcPct val="0"/>
                </a:spcBef>
                <a:buClrTx/>
                <a:buSzTx/>
                <a:buFontTx/>
                <a:buNone/>
              </a:pPr>
              <a:t>43</a:t>
            </a:fld>
            <a:endParaRPr lang="es-ES" altLang="es-MX" sz="1400">
              <a:latin typeface="Arial Black" panose="020B0A04020102020204" pitchFamily="34" charset="0"/>
            </a:endParaRPr>
          </a:p>
        </p:txBody>
      </p:sp>
      <p:sp>
        <p:nvSpPr>
          <p:cNvPr id="21507" name="Rectangle 2">
            <a:extLst>
              <a:ext uri="{FF2B5EF4-FFF2-40B4-BE49-F238E27FC236}">
                <a16:creationId xmlns:a16="http://schemas.microsoft.com/office/drawing/2014/main" id="{C9F5B3CD-71F1-4331-8EEF-F9CA948B2DC8}"/>
              </a:ext>
            </a:extLst>
          </p:cNvPr>
          <p:cNvSpPr>
            <a:spLocks noGrp="1" noChangeArrowheads="1"/>
          </p:cNvSpPr>
          <p:nvPr>
            <p:ph type="title"/>
          </p:nvPr>
        </p:nvSpPr>
        <p:spPr>
          <a:xfrm>
            <a:off x="611188" y="93663"/>
            <a:ext cx="8229600" cy="825500"/>
          </a:xfrm>
        </p:spPr>
        <p:txBody>
          <a:bodyPr/>
          <a:lstStyle/>
          <a:p>
            <a:pPr algn="ctr" eaLnBrk="1" hangingPunct="1"/>
            <a:r>
              <a:rPr lang="es-CO" altLang="es-MX">
                <a:solidFill>
                  <a:srgbClr val="CC6600"/>
                </a:solidFill>
              </a:rPr>
              <a:t>RTND Model</a:t>
            </a:r>
            <a:endParaRPr lang="es-ES" altLang="es-MX">
              <a:solidFill>
                <a:srgbClr val="CC6600"/>
              </a:solidFill>
            </a:endParaRPr>
          </a:p>
        </p:txBody>
      </p:sp>
      <p:grpSp>
        <p:nvGrpSpPr>
          <p:cNvPr id="21508" name="Group 3">
            <a:extLst>
              <a:ext uri="{FF2B5EF4-FFF2-40B4-BE49-F238E27FC236}">
                <a16:creationId xmlns:a16="http://schemas.microsoft.com/office/drawing/2014/main" id="{8998121E-B68A-48AE-A47B-E6DD61578A8D}"/>
              </a:ext>
            </a:extLst>
          </p:cNvPr>
          <p:cNvGrpSpPr>
            <a:grpSpLocks/>
          </p:cNvGrpSpPr>
          <p:nvPr/>
        </p:nvGrpSpPr>
        <p:grpSpPr bwMode="auto">
          <a:xfrm>
            <a:off x="228600" y="2833688"/>
            <a:ext cx="8978900" cy="2281237"/>
            <a:chOff x="0" y="1065"/>
            <a:chExt cx="5656" cy="1224"/>
          </a:xfrm>
        </p:grpSpPr>
        <p:sp>
          <p:nvSpPr>
            <p:cNvPr id="21511" name="Text Box 4">
              <a:extLst>
                <a:ext uri="{FF2B5EF4-FFF2-40B4-BE49-F238E27FC236}">
                  <a16:creationId xmlns:a16="http://schemas.microsoft.com/office/drawing/2014/main" id="{CA119D59-97B9-4D39-A1C2-E8BD427CC8BD}"/>
                </a:ext>
              </a:extLst>
            </p:cNvPr>
            <p:cNvSpPr txBox="1">
              <a:spLocks noChangeArrowheads="1"/>
            </p:cNvSpPr>
            <p:nvPr/>
          </p:nvSpPr>
          <p:spPr bwMode="auto">
            <a:xfrm>
              <a:off x="4833" y="1581"/>
              <a:ext cx="823" cy="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1400" b="1">
                  <a:latin typeface="Arial" panose="020B0604020202020204" pitchFamily="34" charset="0"/>
                </a:rPr>
                <a:t>Optimal Network and Assignment </a:t>
              </a:r>
              <a:endParaRPr lang="es-ES" altLang="es-MX" sz="1400" b="1">
                <a:latin typeface="Arial" panose="020B0604020202020204" pitchFamily="34" charset="0"/>
              </a:endParaRPr>
            </a:p>
          </p:txBody>
        </p:sp>
        <p:grpSp>
          <p:nvGrpSpPr>
            <p:cNvPr id="21512" name="Group 5">
              <a:extLst>
                <a:ext uri="{FF2B5EF4-FFF2-40B4-BE49-F238E27FC236}">
                  <a16:creationId xmlns:a16="http://schemas.microsoft.com/office/drawing/2014/main" id="{BD1CBDDE-4331-4250-80EB-E962B449F2E7}"/>
                </a:ext>
              </a:extLst>
            </p:cNvPr>
            <p:cNvGrpSpPr>
              <a:grpSpLocks/>
            </p:cNvGrpSpPr>
            <p:nvPr/>
          </p:nvGrpSpPr>
          <p:grpSpPr bwMode="auto">
            <a:xfrm>
              <a:off x="0" y="1065"/>
              <a:ext cx="5353" cy="1224"/>
              <a:chOff x="158" y="1209"/>
              <a:chExt cx="5353" cy="1224"/>
            </a:xfrm>
          </p:grpSpPr>
          <p:sp>
            <p:nvSpPr>
              <p:cNvPr id="21513" name="Rectangle 6">
                <a:extLst>
                  <a:ext uri="{FF2B5EF4-FFF2-40B4-BE49-F238E27FC236}">
                    <a16:creationId xmlns:a16="http://schemas.microsoft.com/office/drawing/2014/main" id="{80EDA646-512A-4CF3-B541-EE739C8BA984}"/>
                  </a:ext>
                </a:extLst>
              </p:cNvPr>
              <p:cNvSpPr>
                <a:spLocks noChangeArrowheads="1"/>
              </p:cNvSpPr>
              <p:nvPr/>
            </p:nvSpPr>
            <p:spPr bwMode="auto">
              <a:xfrm>
                <a:off x="158" y="1254"/>
                <a:ext cx="1225" cy="635"/>
              </a:xfrm>
              <a:prstGeom prst="rect">
                <a:avLst/>
              </a:prstGeom>
              <a:gradFill rotWithShape="1">
                <a:gsLst>
                  <a:gs pos="0">
                    <a:srgbClr val="765E00"/>
                  </a:gs>
                  <a:gs pos="50000">
                    <a:srgbClr val="FFCC00"/>
                  </a:gs>
                  <a:gs pos="100000">
                    <a:srgbClr val="765E00"/>
                  </a:gs>
                </a:gsLst>
                <a:lin ang="5400000" scaled="1"/>
              </a:gradFill>
              <a:ln w="952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CO" altLang="es-MX" sz="2200">
                    <a:latin typeface="Arial" panose="020B0604020202020204" pitchFamily="34" charset="0"/>
                  </a:rPr>
                  <a:t>Supply model </a:t>
                </a:r>
              </a:p>
              <a:p>
                <a:pPr algn="ctr" eaLnBrk="1" hangingPunct="1">
                  <a:spcBef>
                    <a:spcPct val="0"/>
                  </a:spcBef>
                  <a:buClrTx/>
                  <a:buSzTx/>
                  <a:buFontTx/>
                  <a:buNone/>
                </a:pPr>
                <a:r>
                  <a:rPr lang="es-CO" altLang="es-MX" sz="2200">
                    <a:latin typeface="Arial" panose="020B0604020202020204" pitchFamily="34" charset="0"/>
                  </a:rPr>
                  <a:t>-Network design-</a:t>
                </a:r>
                <a:endParaRPr lang="es-ES" altLang="es-MX" sz="2200">
                  <a:latin typeface="Arial" panose="020B0604020202020204" pitchFamily="34" charset="0"/>
                </a:endParaRPr>
              </a:p>
            </p:txBody>
          </p:sp>
          <p:sp>
            <p:nvSpPr>
              <p:cNvPr id="21514" name="Rectangle 7">
                <a:extLst>
                  <a:ext uri="{FF2B5EF4-FFF2-40B4-BE49-F238E27FC236}">
                    <a16:creationId xmlns:a16="http://schemas.microsoft.com/office/drawing/2014/main" id="{A6093159-8529-42CA-A73B-32DF6D62054E}"/>
                  </a:ext>
                </a:extLst>
              </p:cNvPr>
              <p:cNvSpPr>
                <a:spLocks noChangeArrowheads="1"/>
              </p:cNvSpPr>
              <p:nvPr/>
            </p:nvSpPr>
            <p:spPr bwMode="auto">
              <a:xfrm>
                <a:off x="3107" y="1254"/>
                <a:ext cx="1814" cy="635"/>
              </a:xfrm>
              <a:prstGeom prst="rect">
                <a:avLst/>
              </a:prstGeom>
              <a:gradFill rotWithShape="1">
                <a:gsLst>
                  <a:gs pos="0">
                    <a:srgbClr val="004700"/>
                  </a:gs>
                  <a:gs pos="50000">
                    <a:srgbClr val="009900"/>
                  </a:gs>
                  <a:gs pos="100000">
                    <a:srgbClr val="004700"/>
                  </a:gs>
                </a:gsLst>
                <a:lin ang="5400000" scaled="1"/>
              </a:gra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CO" altLang="es-MX" sz="2200">
                    <a:latin typeface="Arial" panose="020B0604020202020204" pitchFamily="34" charset="0"/>
                  </a:rPr>
                  <a:t>Demand SubModelo</a:t>
                </a:r>
              </a:p>
              <a:p>
                <a:pPr algn="ctr" eaLnBrk="1" hangingPunct="1">
                  <a:spcBef>
                    <a:spcPct val="0"/>
                  </a:spcBef>
                  <a:buClrTx/>
                  <a:buSzTx/>
                  <a:buFontTx/>
                  <a:buNone/>
                </a:pPr>
                <a:r>
                  <a:rPr lang="es-CO" altLang="es-MX" sz="2200">
                    <a:latin typeface="Arial" panose="020B0604020202020204" pitchFamily="34" charset="0"/>
                  </a:rPr>
                  <a:t>-Users choose </a:t>
                </a:r>
              </a:p>
              <a:p>
                <a:pPr algn="ctr" eaLnBrk="1" hangingPunct="1">
                  <a:spcBef>
                    <a:spcPct val="0"/>
                  </a:spcBef>
                  <a:buClrTx/>
                  <a:buSzTx/>
                  <a:buFontTx/>
                  <a:buNone/>
                </a:pPr>
                <a:r>
                  <a:rPr lang="es-CO" altLang="es-MX" sz="2200">
                    <a:latin typeface="Arial" panose="020B0604020202020204" pitchFamily="34" charset="0"/>
                  </a:rPr>
                  <a:t>route and mode-</a:t>
                </a:r>
                <a:endParaRPr lang="es-ES" altLang="es-MX" sz="2200">
                  <a:latin typeface="Arial" panose="020B0604020202020204" pitchFamily="34" charset="0"/>
                </a:endParaRPr>
              </a:p>
            </p:txBody>
          </p:sp>
          <p:sp>
            <p:nvSpPr>
              <p:cNvPr id="21515" name="Line 8">
                <a:extLst>
                  <a:ext uri="{FF2B5EF4-FFF2-40B4-BE49-F238E27FC236}">
                    <a16:creationId xmlns:a16="http://schemas.microsoft.com/office/drawing/2014/main" id="{E695124E-AD07-4F11-A62C-AAA1992BBAC1}"/>
                  </a:ext>
                </a:extLst>
              </p:cNvPr>
              <p:cNvSpPr>
                <a:spLocks noChangeShapeType="1"/>
              </p:cNvSpPr>
              <p:nvPr/>
            </p:nvSpPr>
            <p:spPr bwMode="auto">
              <a:xfrm>
                <a:off x="1383" y="1571"/>
                <a:ext cx="1724" cy="0"/>
              </a:xfrm>
              <a:prstGeom prst="line">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1516" name="Text Box 9">
                <a:extLst>
                  <a:ext uri="{FF2B5EF4-FFF2-40B4-BE49-F238E27FC236}">
                    <a16:creationId xmlns:a16="http://schemas.microsoft.com/office/drawing/2014/main" id="{CE88DFC8-3330-42A4-8A0E-9D4C60D4586E}"/>
                  </a:ext>
                </a:extLst>
              </p:cNvPr>
              <p:cNvSpPr txBox="1">
                <a:spLocks noChangeArrowheads="1"/>
              </p:cNvSpPr>
              <p:nvPr/>
            </p:nvSpPr>
            <p:spPr bwMode="auto">
              <a:xfrm>
                <a:off x="1609" y="1209"/>
                <a:ext cx="68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endParaRPr lang="es-ES" altLang="es-MX" sz="3000">
                  <a:latin typeface="Arial" panose="020B0604020202020204" pitchFamily="34" charset="0"/>
                </a:endParaRPr>
              </a:p>
            </p:txBody>
          </p:sp>
          <p:sp>
            <p:nvSpPr>
              <p:cNvPr id="21517" name="Line 10">
                <a:extLst>
                  <a:ext uri="{FF2B5EF4-FFF2-40B4-BE49-F238E27FC236}">
                    <a16:creationId xmlns:a16="http://schemas.microsoft.com/office/drawing/2014/main" id="{FE8E01B0-D24F-43A7-95C3-EF062F1EFD7F}"/>
                  </a:ext>
                </a:extLst>
              </p:cNvPr>
              <p:cNvSpPr>
                <a:spLocks noChangeShapeType="1"/>
              </p:cNvSpPr>
              <p:nvPr/>
            </p:nvSpPr>
            <p:spPr bwMode="auto">
              <a:xfrm>
                <a:off x="4967" y="1616"/>
                <a:ext cx="544"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1518" name="Line 11">
                <a:extLst>
                  <a:ext uri="{FF2B5EF4-FFF2-40B4-BE49-F238E27FC236}">
                    <a16:creationId xmlns:a16="http://schemas.microsoft.com/office/drawing/2014/main" id="{2B3E9E17-FCE9-483C-82CE-3AE50EEDC4AB}"/>
                  </a:ext>
                </a:extLst>
              </p:cNvPr>
              <p:cNvSpPr>
                <a:spLocks noChangeShapeType="1"/>
              </p:cNvSpPr>
              <p:nvPr/>
            </p:nvSpPr>
            <p:spPr bwMode="auto">
              <a:xfrm>
                <a:off x="3969" y="1889"/>
                <a:ext cx="0" cy="544"/>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21519" name="Line 12">
                <a:extLst>
                  <a:ext uri="{FF2B5EF4-FFF2-40B4-BE49-F238E27FC236}">
                    <a16:creationId xmlns:a16="http://schemas.microsoft.com/office/drawing/2014/main" id="{31177363-7000-4B00-80EB-5E36AE7E812F}"/>
                  </a:ext>
                </a:extLst>
              </p:cNvPr>
              <p:cNvSpPr>
                <a:spLocks noChangeShapeType="1"/>
              </p:cNvSpPr>
              <p:nvPr/>
            </p:nvSpPr>
            <p:spPr bwMode="auto">
              <a:xfrm flipH="1">
                <a:off x="703" y="2433"/>
                <a:ext cx="3266"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21520" name="Line 13">
                <a:extLst>
                  <a:ext uri="{FF2B5EF4-FFF2-40B4-BE49-F238E27FC236}">
                    <a16:creationId xmlns:a16="http://schemas.microsoft.com/office/drawing/2014/main" id="{BFD00B40-0329-4F23-A7F0-700E7C9D7B48}"/>
                  </a:ext>
                </a:extLst>
              </p:cNvPr>
              <p:cNvSpPr>
                <a:spLocks noChangeShapeType="1"/>
              </p:cNvSpPr>
              <p:nvPr/>
            </p:nvSpPr>
            <p:spPr bwMode="auto">
              <a:xfrm flipV="1">
                <a:off x="703" y="1889"/>
                <a:ext cx="0" cy="544"/>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21521" name="Text Box 14">
                <a:extLst>
                  <a:ext uri="{FF2B5EF4-FFF2-40B4-BE49-F238E27FC236}">
                    <a16:creationId xmlns:a16="http://schemas.microsoft.com/office/drawing/2014/main" id="{4C7F1FE9-ACFE-4E27-A71E-8515188904FB}"/>
                  </a:ext>
                </a:extLst>
              </p:cNvPr>
              <p:cNvSpPr txBox="1">
                <a:spLocks noChangeArrowheads="1"/>
              </p:cNvSpPr>
              <p:nvPr/>
            </p:nvSpPr>
            <p:spPr bwMode="auto">
              <a:xfrm>
                <a:off x="1639" y="1222"/>
                <a:ext cx="122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CO" altLang="es-MX" sz="1400" b="1">
                    <a:latin typeface="Arial" panose="020B0604020202020204" pitchFamily="34" charset="0"/>
                  </a:rPr>
                  <a:t>Allignment and stations</a:t>
                </a:r>
                <a:endParaRPr lang="es-ES" altLang="es-MX" sz="1400" b="1">
                  <a:latin typeface="Arial" panose="020B0604020202020204" pitchFamily="34" charset="0"/>
                </a:endParaRPr>
              </a:p>
            </p:txBody>
          </p:sp>
          <p:sp>
            <p:nvSpPr>
              <p:cNvPr id="21522" name="Text Box 15">
                <a:extLst>
                  <a:ext uri="{FF2B5EF4-FFF2-40B4-BE49-F238E27FC236}">
                    <a16:creationId xmlns:a16="http://schemas.microsoft.com/office/drawing/2014/main" id="{8C8E5A2B-B694-425B-93A7-BD2205C98AC6}"/>
                  </a:ext>
                </a:extLst>
              </p:cNvPr>
              <p:cNvSpPr txBox="1">
                <a:spLocks noChangeArrowheads="1"/>
              </p:cNvSpPr>
              <p:nvPr/>
            </p:nvSpPr>
            <p:spPr bwMode="auto">
              <a:xfrm>
                <a:off x="1701" y="2099"/>
                <a:ext cx="122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1400" b="1">
                    <a:latin typeface="Arial" panose="020B0604020202020204" pitchFamily="34" charset="0"/>
                  </a:rPr>
                  <a:t>Route and mode choosen by users</a:t>
                </a:r>
                <a:endParaRPr lang="es-ES" altLang="es-MX" sz="1400" b="1">
                  <a:latin typeface="Arial" panose="020B0604020202020204" pitchFamily="34" charset="0"/>
                </a:endParaRPr>
              </a:p>
            </p:txBody>
          </p:sp>
        </p:grpSp>
      </p:grpSp>
      <p:sp>
        <p:nvSpPr>
          <p:cNvPr id="780304" name="Text Box 16">
            <a:extLst>
              <a:ext uri="{FF2B5EF4-FFF2-40B4-BE49-F238E27FC236}">
                <a16:creationId xmlns:a16="http://schemas.microsoft.com/office/drawing/2014/main" id="{9674B108-8B7F-45B7-9FA4-24C85B29D087}"/>
              </a:ext>
            </a:extLst>
          </p:cNvPr>
          <p:cNvSpPr txBox="1">
            <a:spLocks noChangeArrowheads="1"/>
          </p:cNvSpPr>
          <p:nvPr/>
        </p:nvSpPr>
        <p:spPr bwMode="auto">
          <a:xfrm>
            <a:off x="2573338" y="3517900"/>
            <a:ext cx="19446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2200">
                <a:latin typeface="Arial" panose="020B0604020202020204" pitchFamily="34" charset="0"/>
              </a:rPr>
              <a:t>Y</a:t>
            </a:r>
            <a:r>
              <a:rPr lang="es-CO" altLang="es-MX" sz="2200" baseline="-25000">
                <a:latin typeface="Arial" panose="020B0604020202020204" pitchFamily="34" charset="0"/>
              </a:rPr>
              <a:t>i</a:t>
            </a:r>
            <a:r>
              <a:rPr lang="es-CO" altLang="es-MX" sz="2200" baseline="30000">
                <a:latin typeface="Arial" panose="020B0604020202020204" pitchFamily="34" charset="0"/>
              </a:rPr>
              <a:t>l </a:t>
            </a:r>
            <a:r>
              <a:rPr lang="es-CO" altLang="es-MX" sz="2200">
                <a:latin typeface="Arial" panose="020B0604020202020204" pitchFamily="34" charset="0"/>
              </a:rPr>
              <a:t>,</a:t>
            </a:r>
            <a:r>
              <a:rPr lang="es-CO" altLang="es-MX" sz="2200" baseline="30000">
                <a:latin typeface="Arial" panose="020B0604020202020204" pitchFamily="34" charset="0"/>
              </a:rPr>
              <a:t>   </a:t>
            </a:r>
            <a:r>
              <a:rPr lang="es-CO" altLang="es-MX" sz="2200">
                <a:latin typeface="Arial" panose="020B0604020202020204" pitchFamily="34" charset="0"/>
              </a:rPr>
              <a:t>x</a:t>
            </a:r>
            <a:r>
              <a:rPr lang="es-CO" altLang="es-MX" sz="2200" baseline="-25000">
                <a:latin typeface="Arial" panose="020B0604020202020204" pitchFamily="34" charset="0"/>
              </a:rPr>
              <a:t>ij</a:t>
            </a:r>
            <a:r>
              <a:rPr lang="es-CO" altLang="es-MX" sz="2200" baseline="30000">
                <a:latin typeface="Arial" panose="020B0604020202020204" pitchFamily="34" charset="0"/>
              </a:rPr>
              <a:t>l   </a:t>
            </a:r>
            <a:r>
              <a:rPr lang="es-CO" altLang="es-MX" sz="2200">
                <a:latin typeface="Arial" panose="020B0604020202020204" pitchFamily="34" charset="0"/>
              </a:rPr>
              <a:t>, h</a:t>
            </a:r>
            <a:r>
              <a:rPr lang="es-CO" altLang="es-MX" sz="2200" baseline="30000">
                <a:latin typeface="Arial" panose="020B0604020202020204" pitchFamily="34" charset="0"/>
              </a:rPr>
              <a:t>l</a:t>
            </a:r>
            <a:endParaRPr lang="es-ES" altLang="es-MX" sz="2200">
              <a:latin typeface="Arial" panose="020B0604020202020204" pitchFamily="34" charset="0"/>
            </a:endParaRPr>
          </a:p>
        </p:txBody>
      </p:sp>
      <p:sp>
        <p:nvSpPr>
          <p:cNvPr id="780305" name="Text Box 17">
            <a:extLst>
              <a:ext uri="{FF2B5EF4-FFF2-40B4-BE49-F238E27FC236}">
                <a16:creationId xmlns:a16="http://schemas.microsoft.com/office/drawing/2014/main" id="{E401C85F-239F-410C-B62F-EEBDFF1ACACC}"/>
              </a:ext>
            </a:extLst>
          </p:cNvPr>
          <p:cNvSpPr txBox="1">
            <a:spLocks noChangeArrowheads="1"/>
          </p:cNvSpPr>
          <p:nvPr/>
        </p:nvSpPr>
        <p:spPr bwMode="auto">
          <a:xfrm>
            <a:off x="2708275" y="5267325"/>
            <a:ext cx="1944688"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CO" altLang="es-MX" sz="2200">
                <a:latin typeface="Arial" panose="020B0604020202020204" pitchFamily="34" charset="0"/>
              </a:rPr>
              <a:t>f</a:t>
            </a:r>
            <a:r>
              <a:rPr lang="es-CO" altLang="es-MX" sz="2200" baseline="-25000">
                <a:latin typeface="Arial" panose="020B0604020202020204" pitchFamily="34" charset="0"/>
              </a:rPr>
              <a:t>ij,w</a:t>
            </a:r>
            <a:r>
              <a:rPr lang="es-CO" altLang="es-MX" sz="2200" baseline="30000">
                <a:latin typeface="Arial" panose="020B0604020202020204" pitchFamily="34" charset="0"/>
              </a:rPr>
              <a:t> </a:t>
            </a:r>
            <a:r>
              <a:rPr lang="es-CO" altLang="es-MX" sz="2200">
                <a:latin typeface="Arial" panose="020B0604020202020204" pitchFamily="34" charset="0"/>
              </a:rPr>
              <a:t>, P</a:t>
            </a:r>
            <a:r>
              <a:rPr lang="es-CO" altLang="es-MX" sz="2200" baseline="-25000">
                <a:latin typeface="Arial" panose="020B0604020202020204" pitchFamily="34" charset="0"/>
              </a:rPr>
              <a:t>w</a:t>
            </a:r>
            <a:endParaRPr lang="es-ES" altLang="es-MX" sz="22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03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0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304" grpId="0"/>
      <p:bldP spid="78030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a:extLst>
              <a:ext uri="{FF2B5EF4-FFF2-40B4-BE49-F238E27FC236}">
                <a16:creationId xmlns:a16="http://schemas.microsoft.com/office/drawing/2014/main" id="{0FF9603F-81D0-4BB3-85D6-A79102A18C3A}"/>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C52EA9C-5A0C-410D-A7EF-25AF53EFB2C1}" type="slidenum">
              <a:rPr lang="es-ES" altLang="es-MX" sz="1400" smtClean="0">
                <a:latin typeface="Arial Black" panose="020B0A04020102020204" pitchFamily="34" charset="0"/>
              </a:rPr>
              <a:pPr>
                <a:spcBef>
                  <a:spcPct val="0"/>
                </a:spcBef>
                <a:buClrTx/>
                <a:buSzTx/>
                <a:buFontTx/>
                <a:buNone/>
              </a:pPr>
              <a:t>44</a:t>
            </a:fld>
            <a:endParaRPr lang="es-ES" altLang="es-MX" sz="1400">
              <a:latin typeface="Arial Black" panose="020B0A04020102020204" pitchFamily="34" charset="0"/>
            </a:endParaRPr>
          </a:p>
        </p:txBody>
      </p:sp>
      <p:sp>
        <p:nvSpPr>
          <p:cNvPr id="23555" name="Rectangle 10">
            <a:extLst>
              <a:ext uri="{FF2B5EF4-FFF2-40B4-BE49-F238E27FC236}">
                <a16:creationId xmlns:a16="http://schemas.microsoft.com/office/drawing/2014/main" id="{31551FFF-231D-4F82-9BE0-A5972E85508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3556" name="Rectangle 12">
            <a:extLst>
              <a:ext uri="{FF2B5EF4-FFF2-40B4-BE49-F238E27FC236}">
                <a16:creationId xmlns:a16="http://schemas.microsoft.com/office/drawing/2014/main" id="{B43CB02B-F63F-4F7A-9976-5E20780CF5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3557" name="Rectangle 14">
            <a:extLst>
              <a:ext uri="{FF2B5EF4-FFF2-40B4-BE49-F238E27FC236}">
                <a16:creationId xmlns:a16="http://schemas.microsoft.com/office/drawing/2014/main" id="{B6D9892C-2808-4CFA-9E31-A7767BC3AA1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3558" name="Rectangle 16">
            <a:extLst>
              <a:ext uri="{FF2B5EF4-FFF2-40B4-BE49-F238E27FC236}">
                <a16:creationId xmlns:a16="http://schemas.microsoft.com/office/drawing/2014/main" id="{14029CFF-57B7-44F8-ACB5-61A8F6CA1A8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405525" name="Text Box 21">
            <a:extLst>
              <a:ext uri="{FF2B5EF4-FFF2-40B4-BE49-F238E27FC236}">
                <a16:creationId xmlns:a16="http://schemas.microsoft.com/office/drawing/2014/main" id="{C11126C9-37D2-4EED-9A40-AD6F7A11DE0C}"/>
              </a:ext>
            </a:extLst>
          </p:cNvPr>
          <p:cNvSpPr txBox="1">
            <a:spLocks noChangeArrowheads="1"/>
          </p:cNvSpPr>
          <p:nvPr/>
        </p:nvSpPr>
        <p:spPr bwMode="auto">
          <a:xfrm>
            <a:off x="323850" y="1412875"/>
            <a:ext cx="77771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s-MX" sz="2200" b="1">
                <a:solidFill>
                  <a:srgbClr val="CC6600"/>
                </a:solidFill>
                <a:latin typeface="Arial" panose="020B0604020202020204" pitchFamily="34" charset="0"/>
              </a:rPr>
              <a:t>Maximize public demand coverage:</a:t>
            </a:r>
          </a:p>
        </p:txBody>
      </p:sp>
      <p:sp>
        <p:nvSpPr>
          <p:cNvPr id="23560" name="Rectangle 23">
            <a:extLst>
              <a:ext uri="{FF2B5EF4-FFF2-40B4-BE49-F238E27FC236}">
                <a16:creationId xmlns:a16="http://schemas.microsoft.com/office/drawing/2014/main" id="{904FFC64-5EE5-45C9-A692-50C4D7459351}"/>
              </a:ext>
            </a:extLst>
          </p:cNvPr>
          <p:cNvSpPr>
            <a:spLocks noChangeArrowheads="1"/>
          </p:cNvSpPr>
          <p:nvPr/>
        </p:nvSpPr>
        <p:spPr bwMode="auto">
          <a:xfrm>
            <a:off x="0" y="3097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405526" name="Object 22">
            <a:extLst>
              <a:ext uri="{FF2B5EF4-FFF2-40B4-BE49-F238E27FC236}">
                <a16:creationId xmlns:a16="http://schemas.microsoft.com/office/drawing/2014/main" id="{36022EF7-7709-4D62-80B3-EA88B44BE00A}"/>
              </a:ext>
            </a:extLst>
          </p:cNvPr>
          <p:cNvGraphicFramePr>
            <a:graphicFrameLocks noChangeAspect="1"/>
          </p:cNvGraphicFramePr>
          <p:nvPr/>
        </p:nvGraphicFramePr>
        <p:xfrm>
          <a:off x="5356225" y="1214438"/>
          <a:ext cx="1924050" cy="1139825"/>
        </p:xfrm>
        <a:graphic>
          <a:graphicData uri="http://schemas.openxmlformats.org/presentationml/2006/ole">
            <mc:AlternateContent xmlns:mc="http://schemas.openxmlformats.org/markup-compatibility/2006">
              <mc:Choice xmlns:v="urn:schemas-microsoft-com:vml" Requires="v">
                <p:oleObj spid="_x0000_s45061" name="Equation" r:id="rId4" imgW="1117600" imgH="660400" progId="Equation.DSMT4">
                  <p:embed/>
                </p:oleObj>
              </mc:Choice>
              <mc:Fallback>
                <p:oleObj name="Equation" r:id="rId4" imgW="1117600" imgH="660400" progId="Equation.DSMT4">
                  <p:embed/>
                  <p:pic>
                    <p:nvPicPr>
                      <p:cNvPr id="405526" name="Object 22">
                        <a:extLst>
                          <a:ext uri="{FF2B5EF4-FFF2-40B4-BE49-F238E27FC236}">
                            <a16:creationId xmlns:a16="http://schemas.microsoft.com/office/drawing/2014/main" id="{36022EF7-7709-4D62-80B3-EA88B44BE0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225" y="1214438"/>
                        <a:ext cx="19240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25">
            <a:extLst>
              <a:ext uri="{FF2B5EF4-FFF2-40B4-BE49-F238E27FC236}">
                <a16:creationId xmlns:a16="http://schemas.microsoft.com/office/drawing/2014/main" id="{049B9B23-4974-45F0-9BCF-8374AF390E80}"/>
              </a:ext>
            </a:extLst>
          </p:cNvPr>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405528" name="Object 24">
            <a:extLst>
              <a:ext uri="{FF2B5EF4-FFF2-40B4-BE49-F238E27FC236}">
                <a16:creationId xmlns:a16="http://schemas.microsoft.com/office/drawing/2014/main" id="{58ECCDD7-305E-4257-BAFE-797359CAA4CB}"/>
              </a:ext>
            </a:extLst>
          </p:cNvPr>
          <p:cNvGraphicFramePr>
            <a:graphicFrameLocks noChangeAspect="1"/>
          </p:cNvGraphicFramePr>
          <p:nvPr/>
        </p:nvGraphicFramePr>
        <p:xfrm>
          <a:off x="2401888" y="2919413"/>
          <a:ext cx="4197350" cy="846137"/>
        </p:xfrm>
        <a:graphic>
          <a:graphicData uri="http://schemas.openxmlformats.org/presentationml/2006/ole">
            <mc:AlternateContent xmlns:mc="http://schemas.openxmlformats.org/markup-compatibility/2006">
              <mc:Choice xmlns:v="urn:schemas-microsoft-com:vml" Requires="v">
                <p:oleObj spid="_x0000_s45062" name="Equation" r:id="rId6" imgW="2159000" imgH="431800" progId="Equation.DSMT4">
                  <p:embed/>
                </p:oleObj>
              </mc:Choice>
              <mc:Fallback>
                <p:oleObj name="Equation" r:id="rId6" imgW="2159000" imgH="431800" progId="Equation.DSMT4">
                  <p:embed/>
                  <p:pic>
                    <p:nvPicPr>
                      <p:cNvPr id="405528" name="Object 24">
                        <a:extLst>
                          <a:ext uri="{FF2B5EF4-FFF2-40B4-BE49-F238E27FC236}">
                            <a16:creationId xmlns:a16="http://schemas.microsoft.com/office/drawing/2014/main" id="{58ECCDD7-305E-4257-BAFE-797359CAA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1888" y="2919413"/>
                        <a:ext cx="419735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27">
            <a:extLst>
              <a:ext uri="{FF2B5EF4-FFF2-40B4-BE49-F238E27FC236}">
                <a16:creationId xmlns:a16="http://schemas.microsoft.com/office/drawing/2014/main" id="{93969147-E6E0-4644-91BD-B3F847EB00FF}"/>
              </a:ext>
            </a:extLst>
          </p:cNvPr>
          <p:cNvSpPr>
            <a:spLocks noChangeArrowheads="1"/>
          </p:cNvSpPr>
          <p:nvPr/>
        </p:nvSpPr>
        <p:spPr bwMode="auto">
          <a:xfrm>
            <a:off x="0" y="3189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405530" name="Object 26">
            <a:extLst>
              <a:ext uri="{FF2B5EF4-FFF2-40B4-BE49-F238E27FC236}">
                <a16:creationId xmlns:a16="http://schemas.microsoft.com/office/drawing/2014/main" id="{695A4741-F507-4A0B-8059-CB2394573A37}"/>
              </a:ext>
            </a:extLst>
          </p:cNvPr>
          <p:cNvGraphicFramePr>
            <a:graphicFrameLocks noChangeAspect="1"/>
          </p:cNvGraphicFramePr>
          <p:nvPr/>
        </p:nvGraphicFramePr>
        <p:xfrm>
          <a:off x="2755900" y="5300663"/>
          <a:ext cx="3741738" cy="869950"/>
        </p:xfrm>
        <a:graphic>
          <a:graphicData uri="http://schemas.openxmlformats.org/presentationml/2006/ole">
            <mc:AlternateContent xmlns:mc="http://schemas.openxmlformats.org/markup-compatibility/2006">
              <mc:Choice xmlns:v="urn:schemas-microsoft-com:vml" Requires="v">
                <p:oleObj spid="_x0000_s45063" name="Equation" r:id="rId8" imgW="2057400" imgH="482600" progId="Equation.DSMT4">
                  <p:embed/>
                </p:oleObj>
              </mc:Choice>
              <mc:Fallback>
                <p:oleObj name="Equation" r:id="rId8" imgW="2057400" imgH="482600" progId="Equation.DSMT4">
                  <p:embed/>
                  <p:pic>
                    <p:nvPicPr>
                      <p:cNvPr id="405530" name="Object 26">
                        <a:extLst>
                          <a:ext uri="{FF2B5EF4-FFF2-40B4-BE49-F238E27FC236}">
                            <a16:creationId xmlns:a16="http://schemas.microsoft.com/office/drawing/2014/main" id="{695A4741-F507-4A0B-8059-CB2394573A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5900" y="5300663"/>
                        <a:ext cx="3741738" cy="86995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5532" name="Text Box 28">
            <a:extLst>
              <a:ext uri="{FF2B5EF4-FFF2-40B4-BE49-F238E27FC236}">
                <a16:creationId xmlns:a16="http://schemas.microsoft.com/office/drawing/2014/main" id="{B2466AC4-44B7-42EE-874C-0E813631A819}"/>
              </a:ext>
            </a:extLst>
          </p:cNvPr>
          <p:cNvSpPr txBox="1">
            <a:spLocks noChangeArrowheads="1"/>
          </p:cNvSpPr>
          <p:nvPr/>
        </p:nvSpPr>
        <p:spPr bwMode="auto">
          <a:xfrm>
            <a:off x="395288" y="4868863"/>
            <a:ext cx="5689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s-MX" sz="2200" b="1">
                <a:solidFill>
                  <a:srgbClr val="CC6600"/>
                </a:solidFill>
                <a:latin typeface="Arial" panose="020B0604020202020204" pitchFamily="34" charset="0"/>
              </a:rPr>
              <a:t>Minimize construction costs</a:t>
            </a:r>
          </a:p>
        </p:txBody>
      </p:sp>
      <p:sp>
        <p:nvSpPr>
          <p:cNvPr id="23567" name="Rectangle 30">
            <a:extLst>
              <a:ext uri="{FF2B5EF4-FFF2-40B4-BE49-F238E27FC236}">
                <a16:creationId xmlns:a16="http://schemas.microsoft.com/office/drawing/2014/main" id="{F9A2B873-7A9C-4A4B-BC6C-D82889BC4D73}"/>
              </a:ext>
            </a:extLst>
          </p:cNvPr>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405533" name="Object 29">
            <a:extLst>
              <a:ext uri="{FF2B5EF4-FFF2-40B4-BE49-F238E27FC236}">
                <a16:creationId xmlns:a16="http://schemas.microsoft.com/office/drawing/2014/main" id="{B6BEBCA3-22E5-4AB9-B09F-99954E7ABC23}"/>
              </a:ext>
            </a:extLst>
          </p:cNvPr>
          <p:cNvGraphicFramePr>
            <a:graphicFrameLocks noChangeAspect="1"/>
          </p:cNvGraphicFramePr>
          <p:nvPr/>
        </p:nvGraphicFramePr>
        <p:xfrm>
          <a:off x="3506788" y="3856038"/>
          <a:ext cx="2203450" cy="811212"/>
        </p:xfrm>
        <a:graphic>
          <a:graphicData uri="http://schemas.openxmlformats.org/presentationml/2006/ole">
            <mc:AlternateContent xmlns:mc="http://schemas.openxmlformats.org/markup-compatibility/2006">
              <mc:Choice xmlns:v="urn:schemas-microsoft-com:vml" Requires="v">
                <p:oleObj spid="_x0000_s45064" name="Equation" r:id="rId10" imgW="1180588" imgH="431613" progId="Equation.DSMT4">
                  <p:embed/>
                </p:oleObj>
              </mc:Choice>
              <mc:Fallback>
                <p:oleObj name="Equation" r:id="rId10" imgW="1180588" imgH="431613" progId="Equation.DSMT4">
                  <p:embed/>
                  <p:pic>
                    <p:nvPicPr>
                      <p:cNvPr id="405533" name="Object 29">
                        <a:extLst>
                          <a:ext uri="{FF2B5EF4-FFF2-40B4-BE49-F238E27FC236}">
                            <a16:creationId xmlns:a16="http://schemas.microsoft.com/office/drawing/2014/main" id="{B6BEBCA3-22E5-4AB9-B09F-99954E7AB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6788" y="3856038"/>
                        <a:ext cx="2203450" cy="811212"/>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Rectangle 33">
            <a:extLst>
              <a:ext uri="{FF2B5EF4-FFF2-40B4-BE49-F238E27FC236}">
                <a16:creationId xmlns:a16="http://schemas.microsoft.com/office/drawing/2014/main" id="{DAB5883C-9F9E-41C5-9E74-833F580EF03D}"/>
              </a:ext>
            </a:extLst>
          </p:cNvPr>
          <p:cNvSpPr>
            <a:spLocks noChangeArrowheads="1"/>
          </p:cNvSpPr>
          <p:nvPr/>
        </p:nvSpPr>
        <p:spPr bwMode="auto">
          <a:xfrm>
            <a:off x="1835150" y="476250"/>
            <a:ext cx="4794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s-MX" sz="2800" b="1">
                <a:solidFill>
                  <a:srgbClr val="CC6600"/>
                </a:solidFill>
                <a:latin typeface="Arial" panose="020B0604020202020204" pitchFamily="34" charset="0"/>
              </a:rPr>
              <a:t>RTND –Objective Function:</a:t>
            </a:r>
          </a:p>
        </p:txBody>
      </p:sp>
      <p:sp>
        <p:nvSpPr>
          <p:cNvPr id="405538" name="Rectangle 34">
            <a:extLst>
              <a:ext uri="{FF2B5EF4-FFF2-40B4-BE49-F238E27FC236}">
                <a16:creationId xmlns:a16="http://schemas.microsoft.com/office/drawing/2014/main" id="{368DEA97-B2F0-442E-940D-6DB1E50AA8B7}"/>
              </a:ext>
            </a:extLst>
          </p:cNvPr>
          <p:cNvSpPr>
            <a:spLocks noChangeArrowheads="1"/>
          </p:cNvSpPr>
          <p:nvPr/>
        </p:nvSpPr>
        <p:spPr bwMode="auto">
          <a:xfrm>
            <a:off x="363538" y="2276475"/>
            <a:ext cx="3375025"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s-MX" sz="2200" b="1">
                <a:solidFill>
                  <a:srgbClr val="CC6600"/>
                </a:solidFill>
                <a:latin typeface="Arial" panose="020B0604020202020204" pitchFamily="34" charset="0"/>
              </a:rPr>
              <a:t>Minimize routing costs:</a:t>
            </a:r>
            <a:r>
              <a:rPr lang="en-US" altLang="es-MX" sz="3000">
                <a:solidFill>
                  <a:srgbClr val="CC6600"/>
                </a:solidFill>
                <a:latin typeface="Arial" panose="020B0604020202020204" pitchFamily="34" charset="0"/>
              </a:rPr>
              <a:t> </a:t>
            </a:r>
          </a:p>
          <a:p>
            <a:pPr eaLnBrk="1" hangingPunct="1">
              <a:spcBef>
                <a:spcPct val="50000"/>
              </a:spcBef>
              <a:buClrTx/>
              <a:buSzTx/>
              <a:buFontTx/>
              <a:buNone/>
            </a:pPr>
            <a:endParaRPr lang="en-US" altLang="es-MX" sz="2200" b="1">
              <a:solidFill>
                <a:srgbClr val="CC66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55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55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55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55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5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25" grpId="0"/>
      <p:bldP spid="405532" grpId="0"/>
      <p:bldP spid="4055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F44554BD-6AE7-4B4E-AA97-F89C09585633}"/>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FB79993-DAE0-477E-B2E5-20662F09CFD3}" type="slidenum">
              <a:rPr lang="es-ES" altLang="es-MX" sz="1400" smtClean="0">
                <a:latin typeface="Arial Black" panose="020B0A04020102020204" pitchFamily="34" charset="0"/>
              </a:rPr>
              <a:pPr>
                <a:spcBef>
                  <a:spcPct val="0"/>
                </a:spcBef>
                <a:buClrTx/>
                <a:buSzTx/>
                <a:buFontTx/>
                <a:buNone/>
              </a:pPr>
              <a:t>45</a:t>
            </a:fld>
            <a:endParaRPr lang="es-ES" altLang="es-MX" sz="1400">
              <a:latin typeface="Arial Black" panose="020B0A04020102020204" pitchFamily="34" charset="0"/>
            </a:endParaRPr>
          </a:p>
        </p:txBody>
      </p:sp>
      <p:sp>
        <p:nvSpPr>
          <p:cNvPr id="407555" name="Text Box 3">
            <a:extLst>
              <a:ext uri="{FF2B5EF4-FFF2-40B4-BE49-F238E27FC236}">
                <a16:creationId xmlns:a16="http://schemas.microsoft.com/office/drawing/2014/main" id="{86D441FE-4245-4402-94F4-067133D209AE}"/>
              </a:ext>
            </a:extLst>
          </p:cNvPr>
          <p:cNvSpPr txBox="1">
            <a:spLocks noChangeArrowheads="1"/>
          </p:cNvSpPr>
          <p:nvPr/>
        </p:nvSpPr>
        <p:spPr bwMode="auto">
          <a:xfrm>
            <a:off x="358775" y="1412875"/>
            <a:ext cx="8785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accent1"/>
              </a:buClr>
              <a:buSzPct val="80000"/>
              <a:buFont typeface="Wingdings" panose="05000000000000000000" pitchFamily="2" charset="2"/>
              <a:buNone/>
            </a:pPr>
            <a:r>
              <a:rPr lang="es-ES" altLang="es-MX" sz="1800" b="1">
                <a:solidFill>
                  <a:srgbClr val="CC6600"/>
                </a:solidFill>
                <a:latin typeface="Arial" panose="020B0604020202020204" pitchFamily="34" charset="0"/>
              </a:rPr>
              <a:t>Routing demand constraints: RDC(i,w)</a:t>
            </a:r>
          </a:p>
        </p:txBody>
      </p:sp>
      <p:sp>
        <p:nvSpPr>
          <p:cNvPr id="25604" name="Rectangle 4">
            <a:extLst>
              <a:ext uri="{FF2B5EF4-FFF2-40B4-BE49-F238E27FC236}">
                <a16:creationId xmlns:a16="http://schemas.microsoft.com/office/drawing/2014/main" id="{8A575D24-842A-4E6E-BDBA-1432BC3180F5}"/>
              </a:ext>
            </a:extLst>
          </p:cNvPr>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407566" name="Object 14">
            <a:extLst>
              <a:ext uri="{FF2B5EF4-FFF2-40B4-BE49-F238E27FC236}">
                <a16:creationId xmlns:a16="http://schemas.microsoft.com/office/drawing/2014/main" id="{2688C17F-B375-4045-B7C6-8858B3CF91BB}"/>
              </a:ext>
            </a:extLst>
          </p:cNvPr>
          <p:cNvGraphicFramePr>
            <a:graphicFrameLocks noChangeAspect="1"/>
          </p:cNvGraphicFramePr>
          <p:nvPr/>
        </p:nvGraphicFramePr>
        <p:xfrm>
          <a:off x="862013" y="2133600"/>
          <a:ext cx="8281987" cy="1966913"/>
        </p:xfrm>
        <a:graphic>
          <a:graphicData uri="http://schemas.openxmlformats.org/presentationml/2006/ole">
            <mc:AlternateContent xmlns:mc="http://schemas.openxmlformats.org/markup-compatibility/2006">
              <mc:Choice xmlns:v="urn:schemas-microsoft-com:vml" Requires="v">
                <p:oleObj spid="_x0000_s43012" name="Documento" r:id="rId4" imgW="5092552" imgH="1213388" progId="Word.Document.8">
                  <p:embed/>
                </p:oleObj>
              </mc:Choice>
              <mc:Fallback>
                <p:oleObj name="Documento" r:id="rId4" imgW="5092552" imgH="1213388" progId="Word.Document.8">
                  <p:embed/>
                  <p:pic>
                    <p:nvPicPr>
                      <p:cNvPr id="407566" name="Object 14">
                        <a:extLst>
                          <a:ext uri="{FF2B5EF4-FFF2-40B4-BE49-F238E27FC236}">
                            <a16:creationId xmlns:a16="http://schemas.microsoft.com/office/drawing/2014/main" id="{2688C17F-B375-4045-B7C6-8858B3CF9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3" y="2133600"/>
                        <a:ext cx="8281987"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567" name="Text Box 15">
            <a:extLst>
              <a:ext uri="{FF2B5EF4-FFF2-40B4-BE49-F238E27FC236}">
                <a16:creationId xmlns:a16="http://schemas.microsoft.com/office/drawing/2014/main" id="{6BD84E36-F81D-4745-A5B7-FBA374BA6875}"/>
              </a:ext>
            </a:extLst>
          </p:cNvPr>
          <p:cNvSpPr txBox="1">
            <a:spLocks noChangeArrowheads="1"/>
          </p:cNvSpPr>
          <p:nvPr/>
        </p:nvSpPr>
        <p:spPr bwMode="auto">
          <a:xfrm>
            <a:off x="307975" y="4064000"/>
            <a:ext cx="8569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accent1"/>
              </a:buClr>
              <a:buSzPct val="80000"/>
              <a:buFont typeface="Wingdings" panose="05000000000000000000" pitchFamily="2" charset="2"/>
              <a:buNone/>
            </a:pPr>
            <a:r>
              <a:rPr lang="es-ES" altLang="es-MX" sz="1800" b="1">
                <a:solidFill>
                  <a:srgbClr val="CC6600"/>
                </a:solidFill>
                <a:latin typeface="Arial" panose="020B0604020202020204" pitchFamily="34" charset="0"/>
              </a:rPr>
              <a:t>Mode splitting demand constraints: MSDC(w)</a:t>
            </a:r>
          </a:p>
        </p:txBody>
      </p:sp>
      <p:graphicFrame>
        <p:nvGraphicFramePr>
          <p:cNvPr id="407568" name="Object 16">
            <a:extLst>
              <a:ext uri="{FF2B5EF4-FFF2-40B4-BE49-F238E27FC236}">
                <a16:creationId xmlns:a16="http://schemas.microsoft.com/office/drawing/2014/main" id="{B0705DDD-146A-47B0-BABB-1525E34A7C63}"/>
              </a:ext>
            </a:extLst>
          </p:cNvPr>
          <p:cNvGraphicFramePr>
            <a:graphicFrameLocks noChangeAspect="1"/>
          </p:cNvGraphicFramePr>
          <p:nvPr/>
        </p:nvGraphicFramePr>
        <p:xfrm>
          <a:off x="954088" y="4657725"/>
          <a:ext cx="5010150" cy="533400"/>
        </p:xfrm>
        <a:graphic>
          <a:graphicData uri="http://schemas.openxmlformats.org/presentationml/2006/ole">
            <mc:AlternateContent xmlns:mc="http://schemas.openxmlformats.org/markup-compatibility/2006">
              <mc:Choice xmlns:v="urn:schemas-microsoft-com:vml" Requires="v">
                <p:oleObj spid="_x0000_s43013" name="Equation" r:id="rId6" imgW="2298700" imgH="241300" progId="Equation.DSMT4">
                  <p:embed/>
                </p:oleObj>
              </mc:Choice>
              <mc:Fallback>
                <p:oleObj name="Equation" r:id="rId6" imgW="2298700" imgH="241300" progId="Equation.DSMT4">
                  <p:embed/>
                  <p:pic>
                    <p:nvPicPr>
                      <p:cNvPr id="407568" name="Object 16">
                        <a:extLst>
                          <a:ext uri="{FF2B5EF4-FFF2-40B4-BE49-F238E27FC236}">
                            <a16:creationId xmlns:a16="http://schemas.microsoft.com/office/drawing/2014/main" id="{B0705DDD-146A-47B0-BABB-1525E34A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88" y="4657725"/>
                        <a:ext cx="5010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Rectangle 19">
            <a:extLst>
              <a:ext uri="{FF2B5EF4-FFF2-40B4-BE49-F238E27FC236}">
                <a16:creationId xmlns:a16="http://schemas.microsoft.com/office/drawing/2014/main" id="{5ED33BF8-FBBF-40A3-8CC8-22341E99C87B}"/>
              </a:ext>
            </a:extLst>
          </p:cNvPr>
          <p:cNvSpPr>
            <a:spLocks noChangeArrowheads="1"/>
          </p:cNvSpPr>
          <p:nvPr/>
        </p:nvSpPr>
        <p:spPr bwMode="auto">
          <a:xfrm>
            <a:off x="2124075" y="476250"/>
            <a:ext cx="3667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MX" sz="2800" b="1">
                <a:solidFill>
                  <a:srgbClr val="CC6600"/>
                </a:solidFill>
                <a:latin typeface="Arial" panose="020B0604020202020204" pitchFamily="34" charset="0"/>
              </a:rPr>
              <a:t>RTND</a:t>
            </a:r>
            <a:r>
              <a:rPr lang="en-GB" altLang="es-MX" sz="2800" b="1">
                <a:solidFill>
                  <a:srgbClr val="CC6600"/>
                </a:solidFill>
                <a:latin typeface="Arial" panose="020B0604020202020204" pitchFamily="34" charset="0"/>
              </a:rPr>
              <a:t> – Constraints:</a:t>
            </a:r>
            <a:endParaRPr lang="es-ES" altLang="es-MX" sz="2800" b="1">
              <a:solidFill>
                <a:srgbClr val="CC6600"/>
              </a:solidFill>
              <a:latin typeface="Arial" panose="020B0604020202020204" pitchFamily="34" charset="0"/>
            </a:endParaRPr>
          </a:p>
        </p:txBody>
      </p:sp>
      <p:graphicFrame>
        <p:nvGraphicFramePr>
          <p:cNvPr id="25609" name="Object 20">
            <a:extLst>
              <a:ext uri="{FF2B5EF4-FFF2-40B4-BE49-F238E27FC236}">
                <a16:creationId xmlns:a16="http://schemas.microsoft.com/office/drawing/2014/main" id="{6DE75544-9097-4150-8921-A6B2E0797DF5}"/>
              </a:ext>
            </a:extLst>
          </p:cNvPr>
          <p:cNvGraphicFramePr>
            <a:graphicFrameLocks noChangeAspect="1"/>
          </p:cNvGraphicFramePr>
          <p:nvPr/>
        </p:nvGraphicFramePr>
        <p:xfrm>
          <a:off x="901700" y="5302250"/>
          <a:ext cx="2692400" cy="1058863"/>
        </p:xfrm>
        <a:graphic>
          <a:graphicData uri="http://schemas.openxmlformats.org/presentationml/2006/ole">
            <mc:AlternateContent xmlns:mc="http://schemas.openxmlformats.org/markup-compatibility/2006">
              <mc:Choice xmlns:v="urn:schemas-microsoft-com:vml" Requires="v">
                <p:oleObj spid="_x0000_s43014" name="Equation" r:id="rId8" imgW="1129810" imgH="444307" progId="Equation.DSMT4">
                  <p:embed/>
                </p:oleObj>
              </mc:Choice>
              <mc:Fallback>
                <p:oleObj name="Equation" r:id="rId8" imgW="1129810" imgH="444307" progId="Equation.DSMT4">
                  <p:embed/>
                  <p:pic>
                    <p:nvPicPr>
                      <p:cNvPr id="25609" name="Object 20">
                        <a:extLst>
                          <a:ext uri="{FF2B5EF4-FFF2-40B4-BE49-F238E27FC236}">
                            <a16:creationId xmlns:a16="http://schemas.microsoft.com/office/drawing/2014/main" id="{6DE75544-9097-4150-8921-A6B2E0797D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700" y="5302250"/>
                        <a:ext cx="26924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5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75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7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p:bldP spid="40756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1186CB80-7D11-4C14-AFF1-B1344904FD23}"/>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B9ED307-BEAC-4B56-AEA4-54331D31E4A4}" type="slidenum">
              <a:rPr lang="es-ES" altLang="es-MX" sz="1400" smtClean="0">
                <a:latin typeface="Arial Black" panose="020B0A04020102020204" pitchFamily="34" charset="0"/>
              </a:rPr>
              <a:pPr>
                <a:spcBef>
                  <a:spcPct val="0"/>
                </a:spcBef>
                <a:buClrTx/>
                <a:buSzTx/>
                <a:buFontTx/>
                <a:buNone/>
              </a:pPr>
              <a:t>46</a:t>
            </a:fld>
            <a:endParaRPr lang="es-ES" altLang="es-MX" sz="1400">
              <a:latin typeface="Arial Black" panose="020B0A04020102020204" pitchFamily="34" charset="0"/>
            </a:endParaRPr>
          </a:p>
        </p:txBody>
      </p:sp>
      <p:sp>
        <p:nvSpPr>
          <p:cNvPr id="27651" name="Text Box 3">
            <a:extLst>
              <a:ext uri="{FF2B5EF4-FFF2-40B4-BE49-F238E27FC236}">
                <a16:creationId xmlns:a16="http://schemas.microsoft.com/office/drawing/2014/main" id="{3A1AD90A-979B-4C35-BB4D-5EC084B2A29B}"/>
              </a:ext>
            </a:extLst>
          </p:cNvPr>
          <p:cNvSpPr txBox="1">
            <a:spLocks noChangeArrowheads="1"/>
          </p:cNvSpPr>
          <p:nvPr/>
        </p:nvSpPr>
        <p:spPr bwMode="auto">
          <a:xfrm>
            <a:off x="611188" y="549275"/>
            <a:ext cx="8353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accent1"/>
              </a:buClr>
              <a:buSzPct val="80000"/>
              <a:buFont typeface="Wingdings" panose="05000000000000000000" pitchFamily="2" charset="2"/>
              <a:buNone/>
            </a:pPr>
            <a:r>
              <a:rPr lang="es-ES" altLang="es-MX" sz="1800" b="1">
                <a:solidFill>
                  <a:srgbClr val="CC6600"/>
                </a:solidFill>
                <a:latin typeface="Arial" panose="020B0604020202020204" pitchFamily="34" charset="0"/>
              </a:rPr>
              <a:t>Line Location constraints: LLC(l)</a:t>
            </a:r>
          </a:p>
        </p:txBody>
      </p:sp>
      <p:sp>
        <p:nvSpPr>
          <p:cNvPr id="27652" name="Rectangle 4">
            <a:extLst>
              <a:ext uri="{FF2B5EF4-FFF2-40B4-BE49-F238E27FC236}">
                <a16:creationId xmlns:a16="http://schemas.microsoft.com/office/drawing/2014/main" id="{6172CF56-BA30-414B-B490-03CA74A1F155}"/>
              </a:ext>
            </a:extLst>
          </p:cNvPr>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7653" name="Rectangle 14">
            <a:extLst>
              <a:ext uri="{FF2B5EF4-FFF2-40B4-BE49-F238E27FC236}">
                <a16:creationId xmlns:a16="http://schemas.microsoft.com/office/drawing/2014/main" id="{CF003D08-AE9E-4D9A-B5D2-540AC09A82D3}"/>
              </a:ext>
            </a:extLst>
          </p:cNvPr>
          <p:cNvSpPr>
            <a:spLocks noChangeArrowheads="1"/>
          </p:cNvSpPr>
          <p:nvPr/>
        </p:nvSpPr>
        <p:spPr bwMode="auto">
          <a:xfrm>
            <a:off x="0" y="324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27654" name="Object 16">
            <a:extLst>
              <a:ext uri="{FF2B5EF4-FFF2-40B4-BE49-F238E27FC236}">
                <a16:creationId xmlns:a16="http://schemas.microsoft.com/office/drawing/2014/main" id="{A5897B1E-318A-46E1-8ADA-864C7F362D1E}"/>
              </a:ext>
            </a:extLst>
          </p:cNvPr>
          <p:cNvGraphicFramePr>
            <a:graphicFrameLocks noGrp="1" noChangeAspect="1"/>
          </p:cNvGraphicFramePr>
          <p:nvPr>
            <p:ph/>
          </p:nvPr>
        </p:nvGraphicFramePr>
        <p:xfrm>
          <a:off x="330200" y="1216025"/>
          <a:ext cx="8572500" cy="5340350"/>
        </p:xfrm>
        <a:graphic>
          <a:graphicData uri="http://schemas.openxmlformats.org/presentationml/2006/ole">
            <mc:AlternateContent xmlns:mc="http://schemas.openxmlformats.org/markup-compatibility/2006">
              <mc:Choice xmlns:v="urn:schemas-microsoft-com:vml" Requires="v">
                <p:oleObj spid="_x0000_s39938" name="Documento" r:id="rId4" imgW="5418192" imgH="3374483" progId="Word.Document.8">
                  <p:embed/>
                </p:oleObj>
              </mc:Choice>
              <mc:Fallback>
                <p:oleObj name="Documento" r:id="rId4" imgW="5418192" imgH="3374483" progId="Word.Document.8">
                  <p:embed/>
                  <p:pic>
                    <p:nvPicPr>
                      <p:cNvPr id="27654" name="Object 16">
                        <a:extLst>
                          <a:ext uri="{FF2B5EF4-FFF2-40B4-BE49-F238E27FC236}">
                            <a16:creationId xmlns:a16="http://schemas.microsoft.com/office/drawing/2014/main" id="{A5897B1E-318A-46E1-8ADA-864C7F362D1E}"/>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1216025"/>
                        <a:ext cx="857250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A8A2297A-E3C8-464F-8A5D-4531B781ABD0}"/>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08573F1-4FC0-4801-9CF8-2B1ED2E462C2}" type="slidenum">
              <a:rPr lang="es-ES" altLang="es-MX" sz="1400" smtClean="0">
                <a:latin typeface="Arial Black" panose="020B0A04020102020204" pitchFamily="34" charset="0"/>
              </a:rPr>
              <a:pPr>
                <a:spcBef>
                  <a:spcPct val="0"/>
                </a:spcBef>
                <a:buClrTx/>
                <a:buSzTx/>
                <a:buFontTx/>
                <a:buNone/>
              </a:pPr>
              <a:t>47</a:t>
            </a:fld>
            <a:endParaRPr lang="es-ES" altLang="es-MX" sz="1400">
              <a:latin typeface="Arial Black" panose="020B0A04020102020204" pitchFamily="34" charset="0"/>
            </a:endParaRPr>
          </a:p>
        </p:txBody>
      </p:sp>
      <p:sp>
        <p:nvSpPr>
          <p:cNvPr id="29699" name="Rectangle 5">
            <a:extLst>
              <a:ext uri="{FF2B5EF4-FFF2-40B4-BE49-F238E27FC236}">
                <a16:creationId xmlns:a16="http://schemas.microsoft.com/office/drawing/2014/main" id="{8915F297-18D5-4A88-987F-EDC9E147E7F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9700" name="Rectangle 6">
            <a:extLst>
              <a:ext uri="{FF2B5EF4-FFF2-40B4-BE49-F238E27FC236}">
                <a16:creationId xmlns:a16="http://schemas.microsoft.com/office/drawing/2014/main" id="{82632DB5-25EB-414D-85DB-DC48C68A364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9701" name="Rectangle 7">
            <a:extLst>
              <a:ext uri="{FF2B5EF4-FFF2-40B4-BE49-F238E27FC236}">
                <a16:creationId xmlns:a16="http://schemas.microsoft.com/office/drawing/2014/main" id="{B9F6A584-0EC4-4E38-99BA-9A941F87FBA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9702" name="Rectangle 8">
            <a:extLst>
              <a:ext uri="{FF2B5EF4-FFF2-40B4-BE49-F238E27FC236}">
                <a16:creationId xmlns:a16="http://schemas.microsoft.com/office/drawing/2014/main" id="{ECB0C250-3170-4420-8E80-54209A9DABF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29703" name="Text Box 11">
            <a:extLst>
              <a:ext uri="{FF2B5EF4-FFF2-40B4-BE49-F238E27FC236}">
                <a16:creationId xmlns:a16="http://schemas.microsoft.com/office/drawing/2014/main" id="{E7E712D3-568E-4AF8-8456-415B7F144828}"/>
              </a:ext>
            </a:extLst>
          </p:cNvPr>
          <p:cNvSpPr txBox="1">
            <a:spLocks noChangeArrowheads="1"/>
          </p:cNvSpPr>
          <p:nvPr/>
        </p:nvSpPr>
        <p:spPr bwMode="auto">
          <a:xfrm>
            <a:off x="684213" y="1557338"/>
            <a:ext cx="7632700" cy="234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accent1"/>
              </a:buClr>
              <a:buSzPct val="80000"/>
              <a:buFont typeface="Wingdings" panose="05000000000000000000" pitchFamily="2" charset="2"/>
              <a:buNone/>
            </a:pPr>
            <a:r>
              <a:rPr lang="en-US" altLang="es-MX" sz="2800" b="1">
                <a:solidFill>
                  <a:srgbClr val="CC6600"/>
                </a:solidFill>
                <a:latin typeface="Arial" panose="020B0604020202020204" pitchFamily="34" charset="0"/>
              </a:rPr>
              <a:t>LAC(i,j) Constraints: </a:t>
            </a:r>
          </a:p>
          <a:p>
            <a:pPr eaLnBrk="1" hangingPunct="1">
              <a:buClr>
                <a:schemeClr val="accent1"/>
              </a:buClr>
              <a:buSzPct val="80000"/>
              <a:buFont typeface="Wingdings" panose="05000000000000000000" pitchFamily="2" charset="2"/>
              <a:buNone/>
            </a:pPr>
            <a:endParaRPr lang="en-US" altLang="es-MX" sz="2800" b="1">
              <a:solidFill>
                <a:srgbClr val="CC6600"/>
              </a:solidFill>
              <a:latin typeface="Arial" panose="020B0604020202020204" pitchFamily="34" charset="0"/>
            </a:endParaRPr>
          </a:p>
          <a:p>
            <a:pPr eaLnBrk="1" hangingPunct="1">
              <a:buClr>
                <a:schemeClr val="accent1"/>
              </a:buClr>
              <a:buSzPct val="80000"/>
              <a:buFont typeface="Wingdings" panose="05000000000000000000" pitchFamily="2" charset="2"/>
              <a:buNone/>
            </a:pPr>
            <a:r>
              <a:rPr lang="en-US" altLang="es-MX" sz="2400" b="1">
                <a:latin typeface="Arial" panose="020B0604020202020204" pitchFamily="34" charset="0"/>
              </a:rPr>
              <a:t>Routing by the link ij is possible only if the link ij is located</a:t>
            </a:r>
          </a:p>
          <a:p>
            <a:pPr eaLnBrk="1" hangingPunct="1">
              <a:buClr>
                <a:schemeClr val="accent1"/>
              </a:buClr>
              <a:buSzPct val="80000"/>
              <a:buFont typeface="Wingdings" panose="05000000000000000000" pitchFamily="2" charset="2"/>
              <a:buNone/>
            </a:pPr>
            <a:endParaRPr lang="en-US" altLang="es-MX" sz="2800">
              <a:latin typeface="Arial" panose="020B0604020202020204" pitchFamily="34" charset="0"/>
            </a:endParaRPr>
          </a:p>
        </p:txBody>
      </p:sp>
      <p:graphicFrame>
        <p:nvGraphicFramePr>
          <p:cNvPr id="29704" name="Object 12">
            <a:extLst>
              <a:ext uri="{FF2B5EF4-FFF2-40B4-BE49-F238E27FC236}">
                <a16:creationId xmlns:a16="http://schemas.microsoft.com/office/drawing/2014/main" id="{84C45811-7176-47BA-AD86-DE72FA2F0E61}"/>
              </a:ext>
            </a:extLst>
          </p:cNvPr>
          <p:cNvGraphicFramePr>
            <a:graphicFrameLocks noChangeAspect="1"/>
          </p:cNvGraphicFramePr>
          <p:nvPr/>
        </p:nvGraphicFramePr>
        <p:xfrm>
          <a:off x="1693863" y="3644900"/>
          <a:ext cx="5680075" cy="738188"/>
        </p:xfrm>
        <a:graphic>
          <a:graphicData uri="http://schemas.openxmlformats.org/presentationml/2006/ole">
            <mc:AlternateContent xmlns:mc="http://schemas.openxmlformats.org/markup-compatibility/2006">
              <mc:Choice xmlns:v="urn:schemas-microsoft-com:vml" Requires="v">
                <p:oleObj spid="_x0000_s37892" name="Equation" r:id="rId4" imgW="2641600" imgH="342900" progId="Equation.DSMT4">
                  <p:embed/>
                </p:oleObj>
              </mc:Choice>
              <mc:Fallback>
                <p:oleObj name="Equation" r:id="rId4" imgW="2641600" imgH="342900" progId="Equation.DSMT4">
                  <p:embed/>
                  <p:pic>
                    <p:nvPicPr>
                      <p:cNvPr id="29704" name="Object 12">
                        <a:extLst>
                          <a:ext uri="{FF2B5EF4-FFF2-40B4-BE49-F238E27FC236}">
                            <a16:creationId xmlns:a16="http://schemas.microsoft.com/office/drawing/2014/main" id="{84C45811-7176-47BA-AD86-DE72FA2F0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863" y="3644900"/>
                        <a:ext cx="5680075"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5" name="Rectangle 15">
            <a:extLst>
              <a:ext uri="{FF2B5EF4-FFF2-40B4-BE49-F238E27FC236}">
                <a16:creationId xmlns:a16="http://schemas.microsoft.com/office/drawing/2014/main" id="{81188CF2-F5AF-4628-92E3-121C71AEB8BF}"/>
              </a:ext>
            </a:extLst>
          </p:cNvPr>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29706" name="Object 14">
            <a:extLst>
              <a:ext uri="{FF2B5EF4-FFF2-40B4-BE49-F238E27FC236}">
                <a16:creationId xmlns:a16="http://schemas.microsoft.com/office/drawing/2014/main" id="{3DEE4495-B72C-4501-ADBC-8AD373553484}"/>
              </a:ext>
            </a:extLst>
          </p:cNvPr>
          <p:cNvGraphicFramePr>
            <a:graphicFrameLocks noChangeAspect="1"/>
          </p:cNvGraphicFramePr>
          <p:nvPr/>
        </p:nvGraphicFramePr>
        <p:xfrm>
          <a:off x="1733550" y="4565650"/>
          <a:ext cx="5762625" cy="809625"/>
        </p:xfrm>
        <a:graphic>
          <a:graphicData uri="http://schemas.openxmlformats.org/presentationml/2006/ole">
            <mc:AlternateContent xmlns:mc="http://schemas.openxmlformats.org/markup-compatibility/2006">
              <mc:Choice xmlns:v="urn:schemas-microsoft-com:vml" Requires="v">
                <p:oleObj spid="_x0000_s37893" name="Equation" r:id="rId6" imgW="2438400" imgH="342900" progId="Equation.DSMT4">
                  <p:embed/>
                </p:oleObj>
              </mc:Choice>
              <mc:Fallback>
                <p:oleObj name="Equation" r:id="rId6" imgW="2438400" imgH="342900" progId="Equation.DSMT4">
                  <p:embed/>
                  <p:pic>
                    <p:nvPicPr>
                      <p:cNvPr id="29706" name="Object 14">
                        <a:extLst>
                          <a:ext uri="{FF2B5EF4-FFF2-40B4-BE49-F238E27FC236}">
                            <a16:creationId xmlns:a16="http://schemas.microsoft.com/office/drawing/2014/main" id="{3DEE4495-B72C-4501-ADBC-8AD373553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550" y="4565650"/>
                        <a:ext cx="5762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17">
            <a:extLst>
              <a:ext uri="{FF2B5EF4-FFF2-40B4-BE49-F238E27FC236}">
                <a16:creationId xmlns:a16="http://schemas.microsoft.com/office/drawing/2014/main" id="{58E3536B-7893-4637-BB7C-319381195E80}"/>
              </a:ext>
            </a:extLst>
          </p:cNvPr>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graphicFrame>
        <p:nvGraphicFramePr>
          <p:cNvPr id="29708" name="Object 16">
            <a:extLst>
              <a:ext uri="{FF2B5EF4-FFF2-40B4-BE49-F238E27FC236}">
                <a16:creationId xmlns:a16="http://schemas.microsoft.com/office/drawing/2014/main" id="{DF944E3D-CAD1-4D89-9F3D-77B73CDAA6BA}"/>
              </a:ext>
            </a:extLst>
          </p:cNvPr>
          <p:cNvGraphicFramePr>
            <a:graphicFrameLocks noChangeAspect="1"/>
          </p:cNvGraphicFramePr>
          <p:nvPr/>
        </p:nvGraphicFramePr>
        <p:xfrm>
          <a:off x="1754188" y="5467350"/>
          <a:ext cx="5000625" cy="738188"/>
        </p:xfrm>
        <a:graphic>
          <a:graphicData uri="http://schemas.openxmlformats.org/presentationml/2006/ole">
            <mc:AlternateContent xmlns:mc="http://schemas.openxmlformats.org/markup-compatibility/2006">
              <mc:Choice xmlns:v="urn:schemas-microsoft-com:vml" Requires="v">
                <p:oleObj spid="_x0000_s37894" name="Equation" r:id="rId8" imgW="2324100" imgH="342900" progId="Equation.DSMT4">
                  <p:embed/>
                </p:oleObj>
              </mc:Choice>
              <mc:Fallback>
                <p:oleObj name="Equation" r:id="rId8" imgW="2324100" imgH="342900" progId="Equation.DSMT4">
                  <p:embed/>
                  <p:pic>
                    <p:nvPicPr>
                      <p:cNvPr id="29708" name="Object 16">
                        <a:extLst>
                          <a:ext uri="{FF2B5EF4-FFF2-40B4-BE49-F238E27FC236}">
                            <a16:creationId xmlns:a16="http://schemas.microsoft.com/office/drawing/2014/main" id="{DF944E3D-CAD1-4D89-9F3D-77B73CDAA6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4188" y="5467350"/>
                        <a:ext cx="50006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35D0B5BB-E51C-4EEE-BDB4-23B77DDD1C12}"/>
              </a:ext>
            </a:extLst>
          </p:cNvPr>
          <p:cNvSpPr>
            <a:spLocks noGrp="1"/>
          </p:cNvSpPr>
          <p:nvPr>
            <p:ph type="sldNum" sz="quarter" idx="1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66E1F898-3774-4DA2-BB3C-75F7E66853A7}" type="slidenum">
              <a:rPr lang="es-ES" altLang="es-MX" sz="1400" smtClean="0">
                <a:latin typeface="Arial Black" panose="020B0A04020102020204" pitchFamily="34" charset="0"/>
              </a:rPr>
              <a:pPr>
                <a:spcBef>
                  <a:spcPct val="0"/>
                </a:spcBef>
                <a:buClrTx/>
                <a:buSzTx/>
                <a:buFontTx/>
                <a:buNone/>
              </a:pPr>
              <a:t>48</a:t>
            </a:fld>
            <a:endParaRPr lang="es-ES" altLang="es-MX" sz="1400">
              <a:latin typeface="Arial Black" panose="020B0A04020102020204" pitchFamily="34" charset="0"/>
            </a:endParaRPr>
          </a:p>
        </p:txBody>
      </p:sp>
      <p:sp>
        <p:nvSpPr>
          <p:cNvPr id="31747" name="Rectangle 3">
            <a:extLst>
              <a:ext uri="{FF2B5EF4-FFF2-40B4-BE49-F238E27FC236}">
                <a16:creationId xmlns:a16="http://schemas.microsoft.com/office/drawing/2014/main" id="{C054AA40-62FF-4CF9-9EED-F2621B7EE36F}"/>
              </a:ext>
            </a:extLst>
          </p:cNvPr>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31748" name="Rectangle 6">
            <a:extLst>
              <a:ext uri="{FF2B5EF4-FFF2-40B4-BE49-F238E27FC236}">
                <a16:creationId xmlns:a16="http://schemas.microsoft.com/office/drawing/2014/main" id="{49E8B220-BCFE-40DD-9071-7ADA7F08C34C}"/>
              </a:ext>
            </a:extLst>
          </p:cNvPr>
          <p:cNvSpPr>
            <a:spLocks noChangeArrowheads="1"/>
          </p:cNvSpPr>
          <p:nvPr/>
        </p:nvSpPr>
        <p:spPr bwMode="auto">
          <a:xfrm>
            <a:off x="0" y="3249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s-MX" altLang="es-MX" sz="3000">
              <a:latin typeface="Arial" panose="020B0604020202020204" pitchFamily="34" charset="0"/>
            </a:endParaRPr>
          </a:p>
        </p:txBody>
      </p:sp>
      <p:sp>
        <p:nvSpPr>
          <p:cNvPr id="412682" name="Text Box 10">
            <a:extLst>
              <a:ext uri="{FF2B5EF4-FFF2-40B4-BE49-F238E27FC236}">
                <a16:creationId xmlns:a16="http://schemas.microsoft.com/office/drawing/2014/main" id="{7C65A6E9-5F8F-4849-8C22-9168AFA4175D}"/>
              </a:ext>
            </a:extLst>
          </p:cNvPr>
          <p:cNvSpPr txBox="1">
            <a:spLocks noChangeArrowheads="1"/>
          </p:cNvSpPr>
          <p:nvPr/>
        </p:nvSpPr>
        <p:spPr bwMode="auto">
          <a:xfrm>
            <a:off x="468313" y="1773238"/>
            <a:ext cx="82089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chemeClr val="accent1"/>
              </a:buClr>
              <a:buSzPct val="80000"/>
              <a:buFont typeface="Wingdings" panose="05000000000000000000" pitchFamily="2" charset="2"/>
              <a:buNone/>
            </a:pPr>
            <a:r>
              <a:rPr lang="en-US" altLang="es-MX" sz="2200" b="1">
                <a:solidFill>
                  <a:srgbClr val="CC6600"/>
                </a:solidFill>
                <a:latin typeface="Arial" panose="020B0604020202020204" pitchFamily="34" charset="0"/>
              </a:rPr>
              <a:t>Construction cost constraints (CCC)</a:t>
            </a:r>
          </a:p>
        </p:txBody>
      </p:sp>
      <p:graphicFrame>
        <p:nvGraphicFramePr>
          <p:cNvPr id="412683" name="Object 11">
            <a:extLst>
              <a:ext uri="{FF2B5EF4-FFF2-40B4-BE49-F238E27FC236}">
                <a16:creationId xmlns:a16="http://schemas.microsoft.com/office/drawing/2014/main" id="{11A07A82-67A5-4226-A80E-CA460ED6AA4B}"/>
              </a:ext>
            </a:extLst>
          </p:cNvPr>
          <p:cNvGraphicFramePr>
            <a:graphicFrameLocks noChangeAspect="1"/>
          </p:cNvGraphicFramePr>
          <p:nvPr/>
        </p:nvGraphicFramePr>
        <p:xfrm>
          <a:off x="1547813" y="3500438"/>
          <a:ext cx="5616575" cy="1122362"/>
        </p:xfrm>
        <a:graphic>
          <a:graphicData uri="http://schemas.openxmlformats.org/presentationml/2006/ole">
            <mc:AlternateContent xmlns:mc="http://schemas.openxmlformats.org/markup-compatibility/2006">
              <mc:Choice xmlns:v="urn:schemas-microsoft-com:vml" Requires="v">
                <p:oleObj spid="_x0000_s35842" name="Equation" r:id="rId4" imgW="2413000" imgH="482600" progId="Equation.DSMT4">
                  <p:embed/>
                </p:oleObj>
              </mc:Choice>
              <mc:Fallback>
                <p:oleObj name="Equation" r:id="rId4" imgW="2413000" imgH="482600" progId="Equation.DSMT4">
                  <p:embed/>
                  <p:pic>
                    <p:nvPicPr>
                      <p:cNvPr id="412683" name="Object 11">
                        <a:extLst>
                          <a:ext uri="{FF2B5EF4-FFF2-40B4-BE49-F238E27FC236}">
                            <a16:creationId xmlns:a16="http://schemas.microsoft.com/office/drawing/2014/main" id="{11A07A82-67A5-4226-A80E-CA460ED6A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3500438"/>
                        <a:ext cx="5616575"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6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8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91BA0F1A-B889-4B94-BEBE-58C6FFD13F9D}"/>
              </a:ext>
            </a:extLst>
          </p:cNvPr>
          <p:cNvSpPr>
            <a:spLocks noGrp="1" noChangeArrowheads="1"/>
          </p:cNvSpPr>
          <p:nvPr>
            <p:ph type="title"/>
          </p:nvPr>
        </p:nvSpPr>
        <p:spPr>
          <a:xfrm>
            <a:off x="852488" y="990600"/>
            <a:ext cx="7793037" cy="1143000"/>
          </a:xfrm>
          <a:noFill/>
        </p:spPr>
        <p:txBody>
          <a:bodyPr/>
          <a:lstStyle/>
          <a:p>
            <a:pPr algn="ctr"/>
            <a:r>
              <a:rPr lang="es-ES_tradnl" altLang="es-MX" sz="3000" b="1">
                <a:latin typeface="Arial" panose="020B0604020202020204" pitchFamily="34" charset="0"/>
                <a:cs typeface="Arial" panose="020B0604020202020204" pitchFamily="34" charset="0"/>
              </a:rPr>
              <a:t>Aplicación: </a:t>
            </a:r>
            <a:r>
              <a:rPr lang="es-MX" altLang="es-MX" sz="3000" b="1">
                <a:latin typeface="Arial" panose="020B0604020202020204" pitchFamily="34" charset="0"/>
                <a:cs typeface="Arial" panose="020B0604020202020204" pitchFamily="34" charset="0"/>
              </a:rPr>
              <a:t>P</a:t>
            </a:r>
            <a:r>
              <a:rPr lang="es-ES" altLang="es-MX" sz="3000" b="1">
                <a:latin typeface="Arial" panose="020B0604020202020204" pitchFamily="34" charset="0"/>
                <a:cs typeface="Arial" panose="020B0604020202020204" pitchFamily="34" charset="0"/>
              </a:rPr>
              <a:t>lanificaci</a:t>
            </a:r>
            <a:r>
              <a:rPr lang="es-MX" altLang="es-MX" sz="3000" b="1">
                <a:latin typeface="Arial" panose="020B0604020202020204" pitchFamily="34" charset="0"/>
                <a:cs typeface="Arial" panose="020B0604020202020204" pitchFamily="34" charset="0"/>
              </a:rPr>
              <a:t>ó</a:t>
            </a:r>
            <a:r>
              <a:rPr lang="es-ES" altLang="es-MX" sz="3000" b="1">
                <a:latin typeface="Arial" panose="020B0604020202020204" pitchFamily="34" charset="0"/>
                <a:cs typeface="Arial" panose="020B0604020202020204" pitchFamily="34" charset="0"/>
              </a:rPr>
              <a:t>n de la electrificaci</a:t>
            </a:r>
            <a:r>
              <a:rPr lang="es-MX" altLang="es-MX" sz="3000" b="1">
                <a:latin typeface="Arial" panose="020B0604020202020204" pitchFamily="34" charset="0"/>
                <a:cs typeface="Arial" panose="020B0604020202020204" pitchFamily="34" charset="0"/>
              </a:rPr>
              <a:t>ó</a:t>
            </a:r>
            <a:r>
              <a:rPr lang="es-ES" altLang="es-MX" sz="3000" b="1">
                <a:latin typeface="Arial" panose="020B0604020202020204" pitchFamily="34" charset="0"/>
                <a:cs typeface="Arial" panose="020B0604020202020204" pitchFamily="34" charset="0"/>
              </a:rPr>
              <a:t>n rural</a:t>
            </a:r>
          </a:p>
        </p:txBody>
      </p:sp>
      <p:graphicFrame>
        <p:nvGraphicFramePr>
          <p:cNvPr id="33795" name="Object 5">
            <a:extLst>
              <a:ext uri="{FF2B5EF4-FFF2-40B4-BE49-F238E27FC236}">
                <a16:creationId xmlns:a16="http://schemas.microsoft.com/office/drawing/2014/main" id="{097EF9AD-8C4C-49B6-BD5E-F4C22BE86D42}"/>
              </a:ext>
            </a:extLst>
          </p:cNvPr>
          <p:cNvGraphicFramePr>
            <a:graphicFrameLocks noChangeAspect="1"/>
          </p:cNvGraphicFramePr>
          <p:nvPr/>
        </p:nvGraphicFramePr>
        <p:xfrm>
          <a:off x="762000" y="2133600"/>
          <a:ext cx="7883525" cy="4572000"/>
        </p:xfrm>
        <a:graphic>
          <a:graphicData uri="http://schemas.openxmlformats.org/presentationml/2006/ole">
            <mc:AlternateContent xmlns:mc="http://schemas.openxmlformats.org/markup-compatibility/2006">
              <mc:Choice xmlns:v="urn:schemas-microsoft-com:vml" Requires="v">
                <p:oleObj spid="_x0000_s34818" name="Documento" r:id="rId3" imgW="6167628" imgH="4878324" progId="Word.Document.8">
                  <p:embed/>
                </p:oleObj>
              </mc:Choice>
              <mc:Fallback>
                <p:oleObj name="Documento" r:id="rId3" imgW="6167628" imgH="4878324" progId="Word.Document.8">
                  <p:embed/>
                  <p:pic>
                    <p:nvPicPr>
                      <p:cNvPr id="33795" name="Object 5">
                        <a:extLst>
                          <a:ext uri="{FF2B5EF4-FFF2-40B4-BE49-F238E27FC236}">
                            <a16:creationId xmlns:a16="http://schemas.microsoft.com/office/drawing/2014/main" id="{097EF9AD-8C4C-49B6-BD5E-F4C22BE86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133600"/>
                        <a:ext cx="78835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C53E-6FB9-41B6-9CF9-90795F2A6337}"/>
              </a:ext>
            </a:extLst>
          </p:cNvPr>
          <p:cNvSpPr>
            <a:spLocks noGrp="1"/>
          </p:cNvSpPr>
          <p:nvPr>
            <p:ph type="title"/>
          </p:nvPr>
        </p:nvSpPr>
        <p:spPr>
          <a:xfrm>
            <a:off x="-324544" y="841019"/>
            <a:ext cx="9217024" cy="994172"/>
          </a:xfrm>
        </p:spPr>
        <p:txBody>
          <a:bodyPr>
            <a:normAutofit fontScale="90000"/>
          </a:bodyPr>
          <a:lstStyle/>
          <a:p>
            <a:r>
              <a:rPr lang="en-US" b="1" dirty="0"/>
              <a:t>	</a:t>
            </a:r>
            <a:r>
              <a:rPr lang="en-US" b="1" dirty="0" err="1"/>
              <a:t>Entrenamiento</a:t>
            </a:r>
            <a:r>
              <a:rPr lang="en-US" b="1" dirty="0"/>
              <a:t> de redes </a:t>
            </a:r>
            <a:r>
              <a:rPr lang="en-US" b="1" dirty="0" err="1"/>
              <a:t>neuronales</a:t>
            </a:r>
            <a:r>
              <a:rPr lang="en-US" b="1" dirty="0"/>
              <a:t/>
            </a:r>
            <a:br>
              <a:rPr lang="en-US" b="1" dirty="0"/>
            </a:br>
            <a:endParaRPr lang="es-MX" b="1" dirty="0"/>
          </a:p>
        </p:txBody>
      </p:sp>
      <p:sp>
        <p:nvSpPr>
          <p:cNvPr id="3" name="Content Placeholder 2">
            <a:extLst>
              <a:ext uri="{FF2B5EF4-FFF2-40B4-BE49-F238E27FC236}">
                <a16:creationId xmlns:a16="http://schemas.microsoft.com/office/drawing/2014/main" id="{7446FE41-D5AE-4CDD-AAA6-EAC4EE92A9CF}"/>
              </a:ext>
            </a:extLst>
          </p:cNvPr>
          <p:cNvSpPr>
            <a:spLocks noGrp="1"/>
          </p:cNvSpPr>
          <p:nvPr>
            <p:ph idx="1"/>
          </p:nvPr>
        </p:nvSpPr>
        <p:spPr>
          <a:xfrm>
            <a:off x="755576" y="1773745"/>
            <a:ext cx="7886700" cy="3263504"/>
          </a:xfrm>
        </p:spPr>
        <p:txBody>
          <a:bodyPr>
            <a:normAutofit fontScale="77500" lnSpcReduction="20000"/>
          </a:bodyPr>
          <a:lstStyle/>
          <a:p>
            <a:r>
              <a:rPr lang="en-US" dirty="0" err="1"/>
              <a:t>Encontrar</a:t>
            </a:r>
            <a:r>
              <a:rPr lang="en-US" dirty="0"/>
              <a:t> los pesos de una NN (con </a:t>
            </a:r>
            <a:r>
              <a:rPr lang="en-US" dirty="0" err="1"/>
              <a:t>diseño</a:t>
            </a:r>
            <a:r>
              <a:rPr lang="en-US" dirty="0"/>
              <a:t> </a:t>
            </a:r>
            <a:r>
              <a:rPr lang="en-US" dirty="0" err="1"/>
              <a:t>predefinido</a:t>
            </a:r>
            <a:r>
              <a:rPr lang="en-US" dirty="0"/>
              <a:t>)</a:t>
            </a:r>
          </a:p>
          <a:p>
            <a:endParaRPr lang="en-US" dirty="0"/>
          </a:p>
          <a:p>
            <a:r>
              <a:rPr lang="en-US" dirty="0"/>
              <a:t>El </a:t>
            </a:r>
            <a:r>
              <a:rPr lang="en-US" dirty="0" err="1"/>
              <a:t>problema</a:t>
            </a:r>
            <a:r>
              <a:rPr lang="en-US" dirty="0"/>
              <a:t> es </a:t>
            </a:r>
            <a:r>
              <a:rPr lang="en-US" dirty="0" err="1"/>
              <a:t>altamente</a:t>
            </a:r>
            <a:r>
              <a:rPr lang="en-US" dirty="0"/>
              <a:t> no lineal y con </a:t>
            </a:r>
            <a:r>
              <a:rPr lang="en-US" dirty="0" err="1"/>
              <a:t>muchos</a:t>
            </a:r>
            <a:r>
              <a:rPr lang="en-US" dirty="0"/>
              <a:t> </a:t>
            </a:r>
            <a:r>
              <a:rPr lang="en-US" dirty="0" err="1"/>
              <a:t>mínimos</a:t>
            </a:r>
            <a:r>
              <a:rPr lang="en-US" dirty="0"/>
              <a:t> locales </a:t>
            </a:r>
            <a:r>
              <a:rPr lang="en-US" dirty="0" err="1"/>
              <a:t>además</a:t>
            </a:r>
            <a:r>
              <a:rPr lang="en-US" dirty="0"/>
              <a:t> de </a:t>
            </a:r>
            <a:r>
              <a:rPr lang="en-US" dirty="0" err="1"/>
              <a:t>regiones</a:t>
            </a:r>
            <a:r>
              <a:rPr lang="en-US" dirty="0"/>
              <a:t> </a:t>
            </a:r>
            <a:r>
              <a:rPr lang="en-US" dirty="0" err="1"/>
              <a:t>planas</a:t>
            </a:r>
            <a:r>
              <a:rPr lang="en-US" dirty="0"/>
              <a:t>.</a:t>
            </a:r>
          </a:p>
          <a:p>
            <a:endParaRPr lang="en-US" dirty="0"/>
          </a:p>
          <a:p>
            <a:r>
              <a:rPr lang="en-US" dirty="0"/>
              <a:t>Para </a:t>
            </a:r>
            <a:r>
              <a:rPr lang="en-US" dirty="0" err="1"/>
              <a:t>aplicar</a:t>
            </a:r>
            <a:r>
              <a:rPr lang="en-US" dirty="0"/>
              <a:t> </a:t>
            </a:r>
            <a:r>
              <a:rPr lang="en-US" dirty="0" err="1"/>
              <a:t>alguna</a:t>
            </a:r>
            <a:r>
              <a:rPr lang="en-US" dirty="0"/>
              <a:t> MH </a:t>
            </a:r>
            <a:r>
              <a:rPr lang="en-US" dirty="0" err="1"/>
              <a:t>en</a:t>
            </a:r>
            <a:r>
              <a:rPr lang="en-US" dirty="0"/>
              <a:t> </a:t>
            </a:r>
            <a:r>
              <a:rPr lang="en-US" dirty="0" err="1"/>
              <a:t>aprendizaje</a:t>
            </a:r>
            <a:r>
              <a:rPr lang="en-US" dirty="0"/>
              <a:t> (</a:t>
            </a:r>
            <a:r>
              <a:rPr lang="en-US" dirty="0" err="1"/>
              <a:t>supervisado</a:t>
            </a:r>
            <a:r>
              <a:rPr lang="en-US" dirty="0"/>
              <a:t>) de una NN, </a:t>
            </a:r>
            <a:r>
              <a:rPr lang="en-US" dirty="0" err="1"/>
              <a:t>cada</a:t>
            </a:r>
            <a:r>
              <a:rPr lang="en-US" dirty="0"/>
              <a:t> </a:t>
            </a:r>
            <a:r>
              <a:rPr lang="en-US" dirty="0" err="1"/>
              <a:t>individuo</a:t>
            </a:r>
            <a:r>
              <a:rPr lang="en-US" dirty="0"/>
              <a:t> o </a:t>
            </a:r>
            <a:r>
              <a:rPr lang="en-US" dirty="0" err="1"/>
              <a:t>partícula</a:t>
            </a:r>
            <a:r>
              <a:rPr lang="en-US" dirty="0"/>
              <a:t>, </a:t>
            </a:r>
            <a:r>
              <a:rPr lang="en-US" dirty="0" err="1"/>
              <a:t>etc</a:t>
            </a:r>
            <a:r>
              <a:rPr lang="en-US" dirty="0"/>
              <a:t> se </a:t>
            </a:r>
            <a:r>
              <a:rPr lang="en-US" dirty="0" err="1"/>
              <a:t>compone</a:t>
            </a:r>
            <a:r>
              <a:rPr lang="en-US" dirty="0"/>
              <a:t> de un conjunto de </a:t>
            </a:r>
            <a:r>
              <a:rPr lang="en-US" dirty="0" err="1"/>
              <a:t>valores</a:t>
            </a:r>
            <a:r>
              <a:rPr lang="en-US" dirty="0"/>
              <a:t> de los pesos.</a:t>
            </a:r>
          </a:p>
          <a:p>
            <a:endParaRPr lang="en-US" dirty="0"/>
          </a:p>
          <a:p>
            <a:endParaRPr lang="en-US" dirty="0"/>
          </a:p>
          <a:p>
            <a:endParaRPr lang="es-MX" dirty="0"/>
          </a:p>
        </p:txBody>
      </p:sp>
      <p:pic>
        <p:nvPicPr>
          <p:cNvPr id="2050" name="Picture 2" descr="UNIDAD 4 REDES NEURONALES - INTELIGENCIA ARTIFICIAL">
            <a:extLst>
              <a:ext uri="{FF2B5EF4-FFF2-40B4-BE49-F238E27FC236}">
                <a16:creationId xmlns:a16="http://schemas.microsoft.com/office/drawing/2014/main" id="{EAFCE4D4-5633-47E5-B833-716DD8F89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609902"/>
            <a:ext cx="3541191" cy="221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29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a:extLst>
              <a:ext uri="{FF2B5EF4-FFF2-40B4-BE49-F238E27FC236}">
                <a16:creationId xmlns:a16="http://schemas.microsoft.com/office/drawing/2014/main" id="{4BCE0B92-6DB7-4FE0-9090-77900FB8C1AA}"/>
              </a:ext>
            </a:extLst>
          </p:cNvPr>
          <p:cNvSpPr>
            <a:spLocks noGrp="1" noChangeArrowheads="1"/>
          </p:cNvSpPr>
          <p:nvPr>
            <p:ph type="title"/>
          </p:nvPr>
        </p:nvSpPr>
        <p:spPr>
          <a:xfrm>
            <a:off x="674688" y="-122238"/>
            <a:ext cx="7794625" cy="1143001"/>
          </a:xfrm>
          <a:noFill/>
        </p:spPr>
        <p:txBody>
          <a:bodyPr/>
          <a:lstStyle/>
          <a:p>
            <a:pPr eaLnBrk="1" hangingPunct="1">
              <a:spcBef>
                <a:spcPct val="50000"/>
              </a:spcBef>
            </a:pPr>
            <a:r>
              <a:rPr lang="es-ES_tradnl" altLang="es-MX" sz="2000"/>
              <a:t>Elección de proyectos para la expansión de la red rural de energía bajo escasez de recursos económicos y alto déficit en la oferta</a:t>
            </a:r>
            <a:endParaRPr lang="es-ES" altLang="es-MX" sz="2000"/>
          </a:p>
        </p:txBody>
      </p:sp>
      <p:grpSp>
        <p:nvGrpSpPr>
          <p:cNvPr id="34819" name="Group 4">
            <a:extLst>
              <a:ext uri="{FF2B5EF4-FFF2-40B4-BE49-F238E27FC236}">
                <a16:creationId xmlns:a16="http://schemas.microsoft.com/office/drawing/2014/main" id="{00EA927B-E20B-4855-AA8B-AA1363B7F556}"/>
              </a:ext>
            </a:extLst>
          </p:cNvPr>
          <p:cNvGrpSpPr>
            <a:grpSpLocks/>
          </p:cNvGrpSpPr>
          <p:nvPr/>
        </p:nvGrpSpPr>
        <p:grpSpPr bwMode="auto">
          <a:xfrm>
            <a:off x="762000" y="1516063"/>
            <a:ext cx="7543800" cy="4141787"/>
            <a:chOff x="0" y="1148"/>
            <a:chExt cx="5037" cy="2801"/>
          </a:xfrm>
        </p:grpSpPr>
        <p:sp>
          <p:nvSpPr>
            <p:cNvPr id="34822" name="Line 5">
              <a:extLst>
                <a:ext uri="{FF2B5EF4-FFF2-40B4-BE49-F238E27FC236}">
                  <a16:creationId xmlns:a16="http://schemas.microsoft.com/office/drawing/2014/main" id="{883FDB15-02DE-4CE2-8240-D142E0A1F344}"/>
                </a:ext>
              </a:extLst>
            </p:cNvPr>
            <p:cNvSpPr>
              <a:spLocks noChangeShapeType="1"/>
            </p:cNvSpPr>
            <p:nvPr/>
          </p:nvSpPr>
          <p:spPr bwMode="auto">
            <a:xfrm flipV="1">
              <a:off x="1380" y="2253"/>
              <a:ext cx="3322" cy="18"/>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23" name="Line 6">
              <a:extLst>
                <a:ext uri="{FF2B5EF4-FFF2-40B4-BE49-F238E27FC236}">
                  <a16:creationId xmlns:a16="http://schemas.microsoft.com/office/drawing/2014/main" id="{479913F2-CCC1-4D99-A25E-52EEF54623D6}"/>
                </a:ext>
              </a:extLst>
            </p:cNvPr>
            <p:cNvSpPr>
              <a:spLocks noChangeShapeType="1"/>
            </p:cNvSpPr>
            <p:nvPr/>
          </p:nvSpPr>
          <p:spPr bwMode="auto">
            <a:xfrm>
              <a:off x="1741" y="1573"/>
              <a:ext cx="0" cy="689"/>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24" name="Line 7">
              <a:extLst>
                <a:ext uri="{FF2B5EF4-FFF2-40B4-BE49-F238E27FC236}">
                  <a16:creationId xmlns:a16="http://schemas.microsoft.com/office/drawing/2014/main" id="{CD12E3E5-772C-4343-93C9-33C171631015}"/>
                </a:ext>
              </a:extLst>
            </p:cNvPr>
            <p:cNvSpPr>
              <a:spLocks noChangeShapeType="1"/>
            </p:cNvSpPr>
            <p:nvPr/>
          </p:nvSpPr>
          <p:spPr bwMode="auto">
            <a:xfrm>
              <a:off x="2242" y="2271"/>
              <a:ext cx="0" cy="689"/>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25" name="Line 8">
              <a:extLst>
                <a:ext uri="{FF2B5EF4-FFF2-40B4-BE49-F238E27FC236}">
                  <a16:creationId xmlns:a16="http://schemas.microsoft.com/office/drawing/2014/main" id="{029BEEFE-9DC4-4020-B5E5-FDD0AAB87DFA}"/>
                </a:ext>
              </a:extLst>
            </p:cNvPr>
            <p:cNvSpPr>
              <a:spLocks noChangeShapeType="1"/>
            </p:cNvSpPr>
            <p:nvPr/>
          </p:nvSpPr>
          <p:spPr bwMode="auto">
            <a:xfrm>
              <a:off x="3221" y="2262"/>
              <a:ext cx="0" cy="689"/>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26" name="Line 9">
              <a:extLst>
                <a:ext uri="{FF2B5EF4-FFF2-40B4-BE49-F238E27FC236}">
                  <a16:creationId xmlns:a16="http://schemas.microsoft.com/office/drawing/2014/main" id="{3B07F5FA-5C59-4F48-AC07-3C95B5FCF77E}"/>
                </a:ext>
              </a:extLst>
            </p:cNvPr>
            <p:cNvSpPr>
              <a:spLocks noChangeShapeType="1"/>
            </p:cNvSpPr>
            <p:nvPr/>
          </p:nvSpPr>
          <p:spPr bwMode="auto">
            <a:xfrm>
              <a:off x="3886" y="1564"/>
              <a:ext cx="0" cy="689"/>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graphicFrame>
          <p:nvGraphicFramePr>
            <p:cNvPr id="34827" name="Object 10">
              <a:extLst>
                <a:ext uri="{FF2B5EF4-FFF2-40B4-BE49-F238E27FC236}">
                  <a16:creationId xmlns:a16="http://schemas.microsoft.com/office/drawing/2014/main" id="{9A924F2E-0F32-485E-8C1C-01BF4E0E0C6E}"/>
                </a:ext>
              </a:extLst>
            </p:cNvPr>
            <p:cNvGraphicFramePr>
              <a:graphicFrameLocks noChangeAspect="1"/>
            </p:cNvGraphicFramePr>
            <p:nvPr/>
          </p:nvGraphicFramePr>
          <p:xfrm>
            <a:off x="1568" y="1245"/>
            <a:ext cx="345" cy="510"/>
          </p:xfrm>
          <a:graphic>
            <a:graphicData uri="http://schemas.openxmlformats.org/presentationml/2006/ole">
              <mc:AlternateContent xmlns:mc="http://schemas.openxmlformats.org/markup-compatibility/2006">
                <mc:Choice xmlns:v="urn:schemas-microsoft-com:vml" Requires="v">
                  <p:oleObj spid="_x0000_s33801" name="Imagen" r:id="rId3" imgW="2478088" imgH="4460875" progId="MS_ClipArt_Gallery.2">
                    <p:embed/>
                  </p:oleObj>
                </mc:Choice>
                <mc:Fallback>
                  <p:oleObj name="Imagen" r:id="rId3" imgW="2478088" imgH="4460875" progId="MS_ClipArt_Gallery.2">
                    <p:embed/>
                    <p:pic>
                      <p:nvPicPr>
                        <p:cNvPr id="34827" name="Object 10">
                          <a:extLst>
                            <a:ext uri="{FF2B5EF4-FFF2-40B4-BE49-F238E27FC236}">
                              <a16:creationId xmlns:a16="http://schemas.microsoft.com/office/drawing/2014/main" id="{9A924F2E-0F32-485E-8C1C-01BF4E0E0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 y="1245"/>
                          <a:ext cx="345"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8" name="Object 11">
              <a:extLst>
                <a:ext uri="{FF2B5EF4-FFF2-40B4-BE49-F238E27FC236}">
                  <a16:creationId xmlns:a16="http://schemas.microsoft.com/office/drawing/2014/main" id="{60FEB7CE-65CE-45E9-A13D-C76EF775A205}"/>
                </a:ext>
              </a:extLst>
            </p:cNvPr>
            <p:cNvGraphicFramePr>
              <a:graphicFrameLocks noChangeAspect="1"/>
            </p:cNvGraphicFramePr>
            <p:nvPr/>
          </p:nvGraphicFramePr>
          <p:xfrm>
            <a:off x="2034" y="2783"/>
            <a:ext cx="345" cy="510"/>
          </p:xfrm>
          <a:graphic>
            <a:graphicData uri="http://schemas.openxmlformats.org/presentationml/2006/ole">
              <mc:AlternateContent xmlns:mc="http://schemas.openxmlformats.org/markup-compatibility/2006">
                <mc:Choice xmlns:v="urn:schemas-microsoft-com:vml" Requires="v">
                  <p:oleObj spid="_x0000_s33802" name="Imagen" r:id="rId5" imgW="2478088" imgH="4460875" progId="MS_ClipArt_Gallery.2">
                    <p:embed/>
                  </p:oleObj>
                </mc:Choice>
                <mc:Fallback>
                  <p:oleObj name="Imagen" r:id="rId5" imgW="2478088" imgH="4460875" progId="MS_ClipArt_Gallery.2">
                    <p:embed/>
                    <p:pic>
                      <p:nvPicPr>
                        <p:cNvPr id="34828" name="Object 11">
                          <a:extLst>
                            <a:ext uri="{FF2B5EF4-FFF2-40B4-BE49-F238E27FC236}">
                              <a16:creationId xmlns:a16="http://schemas.microsoft.com/office/drawing/2014/main" id="{60FEB7CE-65CE-45E9-A13D-C76EF775A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 y="2783"/>
                          <a:ext cx="345"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9" name="Object 12">
              <a:extLst>
                <a:ext uri="{FF2B5EF4-FFF2-40B4-BE49-F238E27FC236}">
                  <a16:creationId xmlns:a16="http://schemas.microsoft.com/office/drawing/2014/main" id="{545F1652-B972-40DC-8704-2171FD12302F}"/>
                </a:ext>
              </a:extLst>
            </p:cNvPr>
            <p:cNvGraphicFramePr>
              <a:graphicFrameLocks noChangeAspect="1"/>
            </p:cNvGraphicFramePr>
            <p:nvPr/>
          </p:nvGraphicFramePr>
          <p:xfrm>
            <a:off x="3013" y="2774"/>
            <a:ext cx="346" cy="510"/>
          </p:xfrm>
          <a:graphic>
            <a:graphicData uri="http://schemas.openxmlformats.org/presentationml/2006/ole">
              <mc:AlternateContent xmlns:mc="http://schemas.openxmlformats.org/markup-compatibility/2006">
                <mc:Choice xmlns:v="urn:schemas-microsoft-com:vml" Requires="v">
                  <p:oleObj spid="_x0000_s33803" name="Imagen" r:id="rId6" imgW="2478088" imgH="4460875" progId="MS_ClipArt_Gallery.2">
                    <p:embed/>
                  </p:oleObj>
                </mc:Choice>
                <mc:Fallback>
                  <p:oleObj name="Imagen" r:id="rId6" imgW="2478088" imgH="4460875" progId="MS_ClipArt_Gallery.2">
                    <p:embed/>
                    <p:pic>
                      <p:nvPicPr>
                        <p:cNvPr id="34829" name="Object 12">
                          <a:extLst>
                            <a:ext uri="{FF2B5EF4-FFF2-40B4-BE49-F238E27FC236}">
                              <a16:creationId xmlns:a16="http://schemas.microsoft.com/office/drawing/2014/main" id="{545F1652-B972-40DC-8704-2171FD12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 y="2774"/>
                          <a:ext cx="346"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0" name="Object 13">
              <a:extLst>
                <a:ext uri="{FF2B5EF4-FFF2-40B4-BE49-F238E27FC236}">
                  <a16:creationId xmlns:a16="http://schemas.microsoft.com/office/drawing/2014/main" id="{6FDFA27C-4D72-401D-B2F1-0E2B2A77A333}"/>
                </a:ext>
              </a:extLst>
            </p:cNvPr>
            <p:cNvGraphicFramePr>
              <a:graphicFrameLocks noChangeAspect="1"/>
            </p:cNvGraphicFramePr>
            <p:nvPr/>
          </p:nvGraphicFramePr>
          <p:xfrm>
            <a:off x="3724" y="1148"/>
            <a:ext cx="346" cy="510"/>
          </p:xfrm>
          <a:graphic>
            <a:graphicData uri="http://schemas.openxmlformats.org/presentationml/2006/ole">
              <mc:AlternateContent xmlns:mc="http://schemas.openxmlformats.org/markup-compatibility/2006">
                <mc:Choice xmlns:v="urn:schemas-microsoft-com:vml" Requires="v">
                  <p:oleObj spid="_x0000_s33804" name="Imagen" r:id="rId7" imgW="2478088" imgH="4460875" progId="MS_ClipArt_Gallery.2">
                    <p:embed/>
                  </p:oleObj>
                </mc:Choice>
                <mc:Fallback>
                  <p:oleObj name="Imagen" r:id="rId7" imgW="2478088" imgH="4460875" progId="MS_ClipArt_Gallery.2">
                    <p:embed/>
                    <p:pic>
                      <p:nvPicPr>
                        <p:cNvPr id="34830" name="Object 13">
                          <a:extLst>
                            <a:ext uri="{FF2B5EF4-FFF2-40B4-BE49-F238E27FC236}">
                              <a16:creationId xmlns:a16="http://schemas.microsoft.com/office/drawing/2014/main" id="{6FDFA27C-4D72-401D-B2F1-0E2B2A77A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 y="1148"/>
                          <a:ext cx="346"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1" name="Object 14">
              <a:extLst>
                <a:ext uri="{FF2B5EF4-FFF2-40B4-BE49-F238E27FC236}">
                  <a16:creationId xmlns:a16="http://schemas.microsoft.com/office/drawing/2014/main" id="{E80EE997-A000-4AB3-B439-374F4A192668}"/>
                </a:ext>
              </a:extLst>
            </p:cNvPr>
            <p:cNvGraphicFramePr>
              <a:graphicFrameLocks noChangeAspect="1"/>
            </p:cNvGraphicFramePr>
            <p:nvPr/>
          </p:nvGraphicFramePr>
          <p:xfrm>
            <a:off x="4692" y="1926"/>
            <a:ext cx="345" cy="510"/>
          </p:xfrm>
          <a:graphic>
            <a:graphicData uri="http://schemas.openxmlformats.org/presentationml/2006/ole">
              <mc:AlternateContent xmlns:mc="http://schemas.openxmlformats.org/markup-compatibility/2006">
                <mc:Choice xmlns:v="urn:schemas-microsoft-com:vml" Requires="v">
                  <p:oleObj spid="_x0000_s33805" name="Imagen" r:id="rId8" imgW="2478088" imgH="4460875" progId="MS_ClipArt_Gallery.2">
                    <p:embed/>
                  </p:oleObj>
                </mc:Choice>
                <mc:Fallback>
                  <p:oleObj name="Imagen" r:id="rId8" imgW="2478088" imgH="4460875" progId="MS_ClipArt_Gallery.2">
                    <p:embed/>
                    <p:pic>
                      <p:nvPicPr>
                        <p:cNvPr id="34831" name="Object 14">
                          <a:extLst>
                            <a:ext uri="{FF2B5EF4-FFF2-40B4-BE49-F238E27FC236}">
                              <a16:creationId xmlns:a16="http://schemas.microsoft.com/office/drawing/2014/main" id="{E80EE997-A000-4AB3-B439-374F4A192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 y="1926"/>
                          <a:ext cx="345"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5" name="Text Box 15">
              <a:extLst>
                <a:ext uri="{FF2B5EF4-FFF2-40B4-BE49-F238E27FC236}">
                  <a16:creationId xmlns:a16="http://schemas.microsoft.com/office/drawing/2014/main" id="{54423CC2-C4DC-44FF-BA72-259A02A9CD5F}"/>
                </a:ext>
              </a:extLst>
            </p:cNvPr>
            <p:cNvSpPr txBox="1">
              <a:spLocks noChangeArrowheads="1"/>
            </p:cNvSpPr>
            <p:nvPr/>
          </p:nvSpPr>
          <p:spPr bwMode="auto">
            <a:xfrm>
              <a:off x="354" y="2079"/>
              <a:ext cx="979" cy="500"/>
            </a:xfrm>
            <a:prstGeom prst="rect">
              <a:avLst/>
            </a:prstGeom>
            <a:noFill/>
            <a:ln w="9525">
              <a:solidFill>
                <a:schemeClr val="tx2"/>
              </a:solidFill>
              <a:miter lim="800000"/>
              <a:headEnd/>
              <a:tailEnd/>
            </a:ln>
            <a:effectLst/>
          </p:spPr>
          <p:txBody>
            <a:bodyPr tIns="0" anchor="b"/>
            <a:lstStyle/>
            <a:p>
              <a:pPr algn="ctr">
                <a:spcBef>
                  <a:spcPct val="50000"/>
                </a:spcBef>
                <a:defRPr/>
              </a:pPr>
              <a:endParaRPr kumimoji="1" lang="es-ES_tradnl" sz="2000" b="1">
                <a:solidFill>
                  <a:schemeClr val="tx2"/>
                </a:solidFill>
                <a:effectLst>
                  <a:outerShdw blurRad="38100" dist="38100" dir="2700000" algn="tl">
                    <a:srgbClr val="C0C0C0"/>
                  </a:outerShdw>
                </a:effectLst>
              </a:endParaRPr>
            </a:p>
          </p:txBody>
        </p:sp>
        <p:graphicFrame>
          <p:nvGraphicFramePr>
            <p:cNvPr id="34833" name="Object 16">
              <a:extLst>
                <a:ext uri="{FF2B5EF4-FFF2-40B4-BE49-F238E27FC236}">
                  <a16:creationId xmlns:a16="http://schemas.microsoft.com/office/drawing/2014/main" id="{EB0BD5E7-5F0A-4854-83CF-10122E0C3E3F}"/>
                </a:ext>
              </a:extLst>
            </p:cNvPr>
            <p:cNvGraphicFramePr>
              <a:graphicFrameLocks noChangeAspect="1"/>
            </p:cNvGraphicFramePr>
            <p:nvPr/>
          </p:nvGraphicFramePr>
          <p:xfrm>
            <a:off x="1663" y="1159"/>
            <a:ext cx="370" cy="447"/>
          </p:xfrm>
          <a:graphic>
            <a:graphicData uri="http://schemas.openxmlformats.org/presentationml/2006/ole">
              <mc:AlternateContent xmlns:mc="http://schemas.openxmlformats.org/markup-compatibility/2006">
                <mc:Choice xmlns:v="urn:schemas-microsoft-com:vml" Requires="v">
                  <p:oleObj spid="_x0000_s33806" name="Imagen" r:id="rId9" imgW="2247900" imgH="3306763" progId="MS_ClipArt_Gallery.2">
                    <p:embed/>
                  </p:oleObj>
                </mc:Choice>
                <mc:Fallback>
                  <p:oleObj name="Imagen" r:id="rId9" imgW="2247900" imgH="3306763" progId="MS_ClipArt_Gallery.2">
                    <p:embed/>
                    <p:pic>
                      <p:nvPicPr>
                        <p:cNvPr id="34833" name="Object 16">
                          <a:extLst>
                            <a:ext uri="{FF2B5EF4-FFF2-40B4-BE49-F238E27FC236}">
                              <a16:creationId xmlns:a16="http://schemas.microsoft.com/office/drawing/2014/main" id="{EB0BD5E7-5F0A-4854-83CF-10122E0C3E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3" y="1159"/>
                          <a:ext cx="370"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4" name="Object 17">
              <a:extLst>
                <a:ext uri="{FF2B5EF4-FFF2-40B4-BE49-F238E27FC236}">
                  <a16:creationId xmlns:a16="http://schemas.microsoft.com/office/drawing/2014/main" id="{6BE5C13A-1152-409F-9E46-F8787B0F3CCC}"/>
                </a:ext>
              </a:extLst>
            </p:cNvPr>
            <p:cNvGraphicFramePr>
              <a:graphicFrameLocks noChangeAspect="1"/>
            </p:cNvGraphicFramePr>
            <p:nvPr/>
          </p:nvGraphicFramePr>
          <p:xfrm>
            <a:off x="3038" y="2767"/>
            <a:ext cx="371" cy="447"/>
          </p:xfrm>
          <a:graphic>
            <a:graphicData uri="http://schemas.openxmlformats.org/presentationml/2006/ole">
              <mc:AlternateContent xmlns:mc="http://schemas.openxmlformats.org/markup-compatibility/2006">
                <mc:Choice xmlns:v="urn:schemas-microsoft-com:vml" Requires="v">
                  <p:oleObj spid="_x0000_s33807" name="Imagen" r:id="rId11" imgW="2247900" imgH="3306763" progId="MS_ClipArt_Gallery.2">
                    <p:embed/>
                  </p:oleObj>
                </mc:Choice>
                <mc:Fallback>
                  <p:oleObj name="Imagen" r:id="rId11" imgW="2247900" imgH="3306763" progId="MS_ClipArt_Gallery.2">
                    <p:embed/>
                    <p:pic>
                      <p:nvPicPr>
                        <p:cNvPr id="34834" name="Object 17">
                          <a:extLst>
                            <a:ext uri="{FF2B5EF4-FFF2-40B4-BE49-F238E27FC236}">
                              <a16:creationId xmlns:a16="http://schemas.microsoft.com/office/drawing/2014/main" id="{6BE5C13A-1152-409F-9E46-F8787B0F3C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8" y="2767"/>
                          <a:ext cx="371"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5" name="Object 18">
              <a:extLst>
                <a:ext uri="{FF2B5EF4-FFF2-40B4-BE49-F238E27FC236}">
                  <a16:creationId xmlns:a16="http://schemas.microsoft.com/office/drawing/2014/main" id="{84B72E2A-2F88-4625-8E09-BD0B0E4C32A6}"/>
                </a:ext>
              </a:extLst>
            </p:cNvPr>
            <p:cNvGraphicFramePr>
              <a:graphicFrameLocks noChangeAspect="1"/>
            </p:cNvGraphicFramePr>
            <p:nvPr/>
          </p:nvGraphicFramePr>
          <p:xfrm>
            <a:off x="3656" y="1177"/>
            <a:ext cx="371" cy="447"/>
          </p:xfrm>
          <a:graphic>
            <a:graphicData uri="http://schemas.openxmlformats.org/presentationml/2006/ole">
              <mc:AlternateContent xmlns:mc="http://schemas.openxmlformats.org/markup-compatibility/2006">
                <mc:Choice xmlns:v="urn:schemas-microsoft-com:vml" Requires="v">
                  <p:oleObj spid="_x0000_s33808" name="Imagen" r:id="rId12" imgW="2247900" imgH="3306763" progId="MS_ClipArt_Gallery.2">
                    <p:embed/>
                  </p:oleObj>
                </mc:Choice>
                <mc:Fallback>
                  <p:oleObj name="Imagen" r:id="rId12" imgW="2247900" imgH="3306763" progId="MS_ClipArt_Gallery.2">
                    <p:embed/>
                    <p:pic>
                      <p:nvPicPr>
                        <p:cNvPr id="34835" name="Object 18">
                          <a:extLst>
                            <a:ext uri="{FF2B5EF4-FFF2-40B4-BE49-F238E27FC236}">
                              <a16:creationId xmlns:a16="http://schemas.microsoft.com/office/drawing/2014/main" id="{84B72E2A-2F88-4625-8E09-BD0B0E4C32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 y="1177"/>
                          <a:ext cx="371"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9" name="Text Box 19">
              <a:extLst>
                <a:ext uri="{FF2B5EF4-FFF2-40B4-BE49-F238E27FC236}">
                  <a16:creationId xmlns:a16="http://schemas.microsoft.com/office/drawing/2014/main" id="{5B7B0600-CCB1-4A81-8A8B-7F8B92417E41}"/>
                </a:ext>
              </a:extLst>
            </p:cNvPr>
            <p:cNvSpPr txBox="1">
              <a:spLocks noChangeArrowheads="1"/>
            </p:cNvSpPr>
            <p:nvPr/>
          </p:nvSpPr>
          <p:spPr bwMode="auto">
            <a:xfrm>
              <a:off x="1753" y="1493"/>
              <a:ext cx="956" cy="248"/>
            </a:xfrm>
            <a:prstGeom prst="rect">
              <a:avLst/>
            </a:prstGeom>
            <a:noFill/>
            <a:ln w="9525">
              <a:noFill/>
              <a:miter lim="800000"/>
              <a:headEnd/>
              <a:tailEnd/>
            </a:ln>
            <a:effectLst/>
          </p:spPr>
          <p:txBody>
            <a:bodyPr anchor="b">
              <a:spAutoFit/>
            </a:bodyPr>
            <a:lstStyle/>
            <a:p>
              <a:pPr algn="ctr">
                <a:spcBef>
                  <a:spcPct val="50000"/>
                </a:spcBef>
                <a:defRPr/>
              </a:pPr>
              <a:r>
                <a:rPr kumimoji="1" lang="es-ES_tradnl" sz="1800" b="1">
                  <a:solidFill>
                    <a:schemeClr val="tx2"/>
                  </a:solidFill>
                  <a:effectLst>
                    <a:outerShdw blurRad="38100" dist="38100" dir="2700000" algn="tl">
                      <a:srgbClr val="C0C0C0"/>
                    </a:outerShdw>
                  </a:effectLst>
                </a:rPr>
                <a:t>Proyecto k</a:t>
              </a:r>
            </a:p>
          </p:txBody>
        </p:sp>
        <p:grpSp>
          <p:nvGrpSpPr>
            <p:cNvPr id="34837" name="Group 20">
              <a:extLst>
                <a:ext uri="{FF2B5EF4-FFF2-40B4-BE49-F238E27FC236}">
                  <a16:creationId xmlns:a16="http://schemas.microsoft.com/office/drawing/2014/main" id="{0232E375-E271-4FBD-B4C2-4D9D859985A8}"/>
                </a:ext>
              </a:extLst>
            </p:cNvPr>
            <p:cNvGrpSpPr>
              <a:grpSpLocks/>
            </p:cNvGrpSpPr>
            <p:nvPr/>
          </p:nvGrpSpPr>
          <p:grpSpPr bwMode="auto">
            <a:xfrm>
              <a:off x="0" y="3127"/>
              <a:ext cx="1953" cy="822"/>
              <a:chOff x="909" y="1381"/>
              <a:chExt cx="1953" cy="822"/>
            </a:xfrm>
          </p:grpSpPr>
          <p:sp>
            <p:nvSpPr>
              <p:cNvPr id="34839" name="Line 21">
                <a:extLst>
                  <a:ext uri="{FF2B5EF4-FFF2-40B4-BE49-F238E27FC236}">
                    <a16:creationId xmlns:a16="http://schemas.microsoft.com/office/drawing/2014/main" id="{F2EF9CF6-0F1E-407C-BC57-5BB45C022A68}"/>
                  </a:ext>
                </a:extLst>
              </p:cNvPr>
              <p:cNvSpPr>
                <a:spLocks noChangeShapeType="1"/>
              </p:cNvSpPr>
              <p:nvPr/>
            </p:nvSpPr>
            <p:spPr bwMode="auto">
              <a:xfrm flipV="1">
                <a:off x="1190" y="1792"/>
                <a:ext cx="1672" cy="11"/>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0" name="Line 22">
                <a:extLst>
                  <a:ext uri="{FF2B5EF4-FFF2-40B4-BE49-F238E27FC236}">
                    <a16:creationId xmlns:a16="http://schemas.microsoft.com/office/drawing/2014/main" id="{8C2AD6EB-8DB6-4FAC-8C19-CF995D4B861C}"/>
                  </a:ext>
                </a:extLst>
              </p:cNvPr>
              <p:cNvSpPr>
                <a:spLocks noChangeShapeType="1"/>
              </p:cNvSpPr>
              <p:nvPr/>
            </p:nvSpPr>
            <p:spPr bwMode="auto">
              <a:xfrm>
                <a:off x="1372" y="1398"/>
                <a:ext cx="0" cy="400"/>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1" name="Line 23">
                <a:extLst>
                  <a:ext uri="{FF2B5EF4-FFF2-40B4-BE49-F238E27FC236}">
                    <a16:creationId xmlns:a16="http://schemas.microsoft.com/office/drawing/2014/main" id="{68BAA8F0-FA63-47BE-8C44-A722B303BAA1}"/>
                  </a:ext>
                </a:extLst>
              </p:cNvPr>
              <p:cNvSpPr>
                <a:spLocks noChangeShapeType="1"/>
              </p:cNvSpPr>
              <p:nvPr/>
            </p:nvSpPr>
            <p:spPr bwMode="auto">
              <a:xfrm>
                <a:off x="1624" y="1803"/>
                <a:ext cx="0" cy="400"/>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2" name="Line 24">
                <a:extLst>
                  <a:ext uri="{FF2B5EF4-FFF2-40B4-BE49-F238E27FC236}">
                    <a16:creationId xmlns:a16="http://schemas.microsoft.com/office/drawing/2014/main" id="{E2A08B9F-7068-4CBB-93F9-1A4862C8FB20}"/>
                  </a:ext>
                </a:extLst>
              </p:cNvPr>
              <p:cNvSpPr>
                <a:spLocks noChangeShapeType="1"/>
              </p:cNvSpPr>
              <p:nvPr/>
            </p:nvSpPr>
            <p:spPr bwMode="auto">
              <a:xfrm>
                <a:off x="2117" y="1798"/>
                <a:ext cx="0" cy="400"/>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3" name="Line 25">
                <a:extLst>
                  <a:ext uri="{FF2B5EF4-FFF2-40B4-BE49-F238E27FC236}">
                    <a16:creationId xmlns:a16="http://schemas.microsoft.com/office/drawing/2014/main" id="{DAC85E5F-8FA6-4D25-AE76-96E7400C3C9A}"/>
                  </a:ext>
                </a:extLst>
              </p:cNvPr>
              <p:cNvSpPr>
                <a:spLocks noChangeShapeType="1"/>
              </p:cNvSpPr>
              <p:nvPr/>
            </p:nvSpPr>
            <p:spPr bwMode="auto">
              <a:xfrm>
                <a:off x="2452" y="1392"/>
                <a:ext cx="0" cy="400"/>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4" name="Oval 26">
                <a:extLst>
                  <a:ext uri="{FF2B5EF4-FFF2-40B4-BE49-F238E27FC236}">
                    <a16:creationId xmlns:a16="http://schemas.microsoft.com/office/drawing/2014/main" id="{BD15A867-BE34-4ACE-8951-2ECD933BD8B7}"/>
                  </a:ext>
                </a:extLst>
              </p:cNvPr>
              <p:cNvSpPr>
                <a:spLocks noChangeArrowheads="1"/>
              </p:cNvSpPr>
              <p:nvPr/>
            </p:nvSpPr>
            <p:spPr bwMode="auto">
              <a:xfrm>
                <a:off x="909" y="1663"/>
                <a:ext cx="277" cy="276"/>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sp>
            <p:nvSpPr>
              <p:cNvPr id="34845" name="Freeform 27">
                <a:extLst>
                  <a:ext uri="{FF2B5EF4-FFF2-40B4-BE49-F238E27FC236}">
                    <a16:creationId xmlns:a16="http://schemas.microsoft.com/office/drawing/2014/main" id="{31EB723B-9BEA-4656-807C-556B70C370A4}"/>
                  </a:ext>
                </a:extLst>
              </p:cNvPr>
              <p:cNvSpPr>
                <a:spLocks/>
              </p:cNvSpPr>
              <p:nvPr/>
            </p:nvSpPr>
            <p:spPr bwMode="auto">
              <a:xfrm>
                <a:off x="990" y="1668"/>
                <a:ext cx="70" cy="270"/>
              </a:xfrm>
              <a:custGeom>
                <a:avLst/>
                <a:gdLst>
                  <a:gd name="T0" fmla="*/ 48 w 70"/>
                  <a:gd name="T1" fmla="*/ 0 h 270"/>
                  <a:gd name="T2" fmla="*/ 3 w 70"/>
                  <a:gd name="T3" fmla="*/ 93 h 270"/>
                  <a:gd name="T4" fmla="*/ 66 w 70"/>
                  <a:gd name="T5" fmla="*/ 171 h 270"/>
                  <a:gd name="T6" fmla="*/ 30 w 70"/>
                  <a:gd name="T7" fmla="*/ 270 h 270"/>
                  <a:gd name="T8" fmla="*/ 0 60000 65536"/>
                  <a:gd name="T9" fmla="*/ 0 60000 65536"/>
                  <a:gd name="T10" fmla="*/ 0 60000 65536"/>
                  <a:gd name="T11" fmla="*/ 0 60000 65536"/>
                  <a:gd name="T12" fmla="*/ 0 w 70"/>
                  <a:gd name="T13" fmla="*/ 0 h 270"/>
                  <a:gd name="T14" fmla="*/ 70 w 70"/>
                  <a:gd name="T15" fmla="*/ 270 h 270"/>
                </a:gdLst>
                <a:ahLst/>
                <a:cxnLst>
                  <a:cxn ang="T8">
                    <a:pos x="T0" y="T1"/>
                  </a:cxn>
                  <a:cxn ang="T9">
                    <a:pos x="T2" y="T3"/>
                  </a:cxn>
                  <a:cxn ang="T10">
                    <a:pos x="T4" y="T5"/>
                  </a:cxn>
                  <a:cxn ang="T11">
                    <a:pos x="T6" y="T7"/>
                  </a:cxn>
                </a:cxnLst>
                <a:rect l="T12" t="T13" r="T14" b="T15"/>
                <a:pathLst>
                  <a:path w="70" h="270">
                    <a:moveTo>
                      <a:pt x="48" y="0"/>
                    </a:moveTo>
                    <a:cubicBezTo>
                      <a:pt x="24" y="32"/>
                      <a:pt x="0" y="65"/>
                      <a:pt x="3" y="93"/>
                    </a:cubicBezTo>
                    <a:cubicBezTo>
                      <a:pt x="6" y="121"/>
                      <a:pt x="62" y="142"/>
                      <a:pt x="66" y="171"/>
                    </a:cubicBezTo>
                    <a:cubicBezTo>
                      <a:pt x="70" y="200"/>
                      <a:pt x="36" y="254"/>
                      <a:pt x="30" y="270"/>
                    </a:cubicBezTo>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4846" name="Freeform 28">
                <a:extLst>
                  <a:ext uri="{FF2B5EF4-FFF2-40B4-BE49-F238E27FC236}">
                    <a16:creationId xmlns:a16="http://schemas.microsoft.com/office/drawing/2014/main" id="{1ABC14E4-FF64-4B3C-98DF-D4B3B9BAC22C}"/>
                  </a:ext>
                </a:extLst>
              </p:cNvPr>
              <p:cNvSpPr>
                <a:spLocks/>
              </p:cNvSpPr>
              <p:nvPr/>
            </p:nvSpPr>
            <p:spPr bwMode="auto">
              <a:xfrm>
                <a:off x="1036" y="1664"/>
                <a:ext cx="62" cy="276"/>
              </a:xfrm>
              <a:custGeom>
                <a:avLst/>
                <a:gdLst>
                  <a:gd name="T0" fmla="*/ 11 w 70"/>
                  <a:gd name="T1" fmla="*/ 0 h 270"/>
                  <a:gd name="T2" fmla="*/ 3 w 70"/>
                  <a:gd name="T3" fmla="*/ 122 h 270"/>
                  <a:gd name="T4" fmla="*/ 13 w 70"/>
                  <a:gd name="T5" fmla="*/ 228 h 270"/>
                  <a:gd name="T6" fmla="*/ 7 w 70"/>
                  <a:gd name="T7" fmla="*/ 359 h 270"/>
                  <a:gd name="T8" fmla="*/ 0 60000 65536"/>
                  <a:gd name="T9" fmla="*/ 0 60000 65536"/>
                  <a:gd name="T10" fmla="*/ 0 60000 65536"/>
                  <a:gd name="T11" fmla="*/ 0 60000 65536"/>
                  <a:gd name="T12" fmla="*/ 0 w 70"/>
                  <a:gd name="T13" fmla="*/ 0 h 270"/>
                  <a:gd name="T14" fmla="*/ 70 w 70"/>
                  <a:gd name="T15" fmla="*/ 270 h 270"/>
                </a:gdLst>
                <a:ahLst/>
                <a:cxnLst>
                  <a:cxn ang="T8">
                    <a:pos x="T0" y="T1"/>
                  </a:cxn>
                  <a:cxn ang="T9">
                    <a:pos x="T2" y="T3"/>
                  </a:cxn>
                  <a:cxn ang="T10">
                    <a:pos x="T4" y="T5"/>
                  </a:cxn>
                  <a:cxn ang="T11">
                    <a:pos x="T6" y="T7"/>
                  </a:cxn>
                </a:cxnLst>
                <a:rect l="T12" t="T13" r="T14" b="T15"/>
                <a:pathLst>
                  <a:path w="70" h="270">
                    <a:moveTo>
                      <a:pt x="48" y="0"/>
                    </a:moveTo>
                    <a:cubicBezTo>
                      <a:pt x="24" y="32"/>
                      <a:pt x="0" y="65"/>
                      <a:pt x="3" y="93"/>
                    </a:cubicBezTo>
                    <a:cubicBezTo>
                      <a:pt x="6" y="121"/>
                      <a:pt x="62" y="142"/>
                      <a:pt x="66" y="171"/>
                    </a:cubicBezTo>
                    <a:cubicBezTo>
                      <a:pt x="70" y="200"/>
                      <a:pt x="36" y="254"/>
                      <a:pt x="30" y="270"/>
                    </a:cubicBezTo>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4847" name="Line 29">
                <a:extLst>
                  <a:ext uri="{FF2B5EF4-FFF2-40B4-BE49-F238E27FC236}">
                    <a16:creationId xmlns:a16="http://schemas.microsoft.com/office/drawing/2014/main" id="{5BBF6A7E-CEBD-4297-9103-181EF2602604}"/>
                  </a:ext>
                </a:extLst>
              </p:cNvPr>
              <p:cNvSpPr>
                <a:spLocks noChangeShapeType="1"/>
              </p:cNvSpPr>
              <p:nvPr/>
            </p:nvSpPr>
            <p:spPr bwMode="auto">
              <a:xfrm>
                <a:off x="1373" y="1536"/>
                <a:ext cx="8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8" name="Line 30">
                <a:extLst>
                  <a:ext uri="{FF2B5EF4-FFF2-40B4-BE49-F238E27FC236}">
                    <a16:creationId xmlns:a16="http://schemas.microsoft.com/office/drawing/2014/main" id="{0E3EA127-5D3F-4CAA-968B-42762A9D547E}"/>
                  </a:ext>
                </a:extLst>
              </p:cNvPr>
              <p:cNvSpPr>
                <a:spLocks noChangeShapeType="1"/>
              </p:cNvSpPr>
              <p:nvPr/>
            </p:nvSpPr>
            <p:spPr bwMode="auto">
              <a:xfrm>
                <a:off x="2240" y="1632"/>
                <a:ext cx="218"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49" name="Line 31">
                <a:extLst>
                  <a:ext uri="{FF2B5EF4-FFF2-40B4-BE49-F238E27FC236}">
                    <a16:creationId xmlns:a16="http://schemas.microsoft.com/office/drawing/2014/main" id="{1F3C7B34-DF66-4F04-8EC5-E797C622402D}"/>
                  </a:ext>
                </a:extLst>
              </p:cNvPr>
              <p:cNvSpPr>
                <a:spLocks noChangeShapeType="1"/>
              </p:cNvSpPr>
              <p:nvPr/>
            </p:nvSpPr>
            <p:spPr bwMode="auto">
              <a:xfrm flipV="1">
                <a:off x="2327" y="1547"/>
                <a:ext cx="0" cy="8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50" name="Line 32">
                <a:extLst>
                  <a:ext uri="{FF2B5EF4-FFF2-40B4-BE49-F238E27FC236}">
                    <a16:creationId xmlns:a16="http://schemas.microsoft.com/office/drawing/2014/main" id="{B69FB5D6-66CF-40BB-84E3-EA7E26110C17}"/>
                  </a:ext>
                </a:extLst>
              </p:cNvPr>
              <p:cNvSpPr>
                <a:spLocks noChangeShapeType="1"/>
              </p:cNvSpPr>
              <p:nvPr/>
            </p:nvSpPr>
            <p:spPr bwMode="auto">
              <a:xfrm flipH="1">
                <a:off x="1400" y="2027"/>
                <a:ext cx="227"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51" name="Line 33">
                <a:extLst>
                  <a:ext uri="{FF2B5EF4-FFF2-40B4-BE49-F238E27FC236}">
                    <a16:creationId xmlns:a16="http://schemas.microsoft.com/office/drawing/2014/main" id="{9CB42720-5AEE-4FB9-9429-287232C66CEA}"/>
                  </a:ext>
                </a:extLst>
              </p:cNvPr>
              <p:cNvSpPr>
                <a:spLocks noChangeShapeType="1"/>
              </p:cNvSpPr>
              <p:nvPr/>
            </p:nvSpPr>
            <p:spPr bwMode="auto">
              <a:xfrm flipH="1">
                <a:off x="1896" y="2104"/>
                <a:ext cx="227"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52" name="Line 34">
                <a:extLst>
                  <a:ext uri="{FF2B5EF4-FFF2-40B4-BE49-F238E27FC236}">
                    <a16:creationId xmlns:a16="http://schemas.microsoft.com/office/drawing/2014/main" id="{A68A0F31-664C-480A-B97C-4AC09ED2C412}"/>
                  </a:ext>
                </a:extLst>
              </p:cNvPr>
              <p:cNvSpPr>
                <a:spLocks noChangeShapeType="1"/>
              </p:cNvSpPr>
              <p:nvPr/>
            </p:nvSpPr>
            <p:spPr bwMode="auto">
              <a:xfrm flipH="1">
                <a:off x="2119" y="1938"/>
                <a:ext cx="227" cy="0"/>
              </a:xfrm>
              <a:prstGeom prst="line">
                <a:avLst/>
              </a:prstGeom>
              <a:noFill/>
              <a:ln w="9525">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53" name="Line 35">
                <a:extLst>
                  <a:ext uri="{FF2B5EF4-FFF2-40B4-BE49-F238E27FC236}">
                    <a16:creationId xmlns:a16="http://schemas.microsoft.com/office/drawing/2014/main" id="{21857583-114E-474A-9694-6F7DB12B8EA4}"/>
                  </a:ext>
                </a:extLst>
              </p:cNvPr>
              <p:cNvSpPr>
                <a:spLocks noChangeShapeType="1"/>
              </p:cNvSpPr>
              <p:nvPr/>
            </p:nvSpPr>
            <p:spPr bwMode="auto">
              <a:xfrm>
                <a:off x="1838" y="1381"/>
                <a:ext cx="0" cy="400"/>
              </a:xfrm>
              <a:prstGeom prst="line">
                <a:avLst/>
              </a:prstGeom>
              <a:noFill/>
              <a:ln w="9525">
                <a:solidFill>
                  <a:schemeClr val="tx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4854" name="Line 36">
                <a:extLst>
                  <a:ext uri="{FF2B5EF4-FFF2-40B4-BE49-F238E27FC236}">
                    <a16:creationId xmlns:a16="http://schemas.microsoft.com/office/drawing/2014/main" id="{7FFE641A-9AA5-4268-A397-872191DFE419}"/>
                  </a:ext>
                </a:extLst>
              </p:cNvPr>
              <p:cNvSpPr>
                <a:spLocks noChangeShapeType="1"/>
              </p:cNvSpPr>
              <p:nvPr/>
            </p:nvSpPr>
            <p:spPr bwMode="auto">
              <a:xfrm>
                <a:off x="1837" y="1592"/>
                <a:ext cx="218"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34838" name="Oval 37">
              <a:extLst>
                <a:ext uri="{FF2B5EF4-FFF2-40B4-BE49-F238E27FC236}">
                  <a16:creationId xmlns:a16="http://schemas.microsoft.com/office/drawing/2014/main" id="{DAE73D07-DABB-425D-933D-58AADFA74B1F}"/>
                </a:ext>
              </a:extLst>
            </p:cNvPr>
            <p:cNvSpPr>
              <a:spLocks noChangeArrowheads="1"/>
            </p:cNvSpPr>
            <p:nvPr/>
          </p:nvSpPr>
          <p:spPr bwMode="auto">
            <a:xfrm>
              <a:off x="737" y="2973"/>
              <a:ext cx="509" cy="500"/>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pSp>
      <p:sp>
        <p:nvSpPr>
          <p:cNvPr id="51238" name="Text Box 38">
            <a:extLst>
              <a:ext uri="{FF2B5EF4-FFF2-40B4-BE49-F238E27FC236}">
                <a16:creationId xmlns:a16="http://schemas.microsoft.com/office/drawing/2014/main" id="{F4611C5B-8C2A-4F15-992F-1CCF7FC929E1}"/>
              </a:ext>
            </a:extLst>
          </p:cNvPr>
          <p:cNvSpPr txBox="1">
            <a:spLocks noChangeArrowheads="1"/>
          </p:cNvSpPr>
          <p:nvPr/>
        </p:nvSpPr>
        <p:spPr bwMode="auto">
          <a:xfrm>
            <a:off x="762000" y="2049463"/>
            <a:ext cx="3276600" cy="366712"/>
          </a:xfrm>
          <a:prstGeom prst="rect">
            <a:avLst/>
          </a:prstGeom>
          <a:noFill/>
          <a:ln w="9525">
            <a:noFill/>
            <a:miter lim="800000"/>
            <a:headEnd/>
            <a:tailEnd/>
          </a:ln>
          <a:effectLst/>
        </p:spPr>
        <p:txBody>
          <a:bodyPr>
            <a:spAutoFit/>
          </a:bodyPr>
          <a:lstStyle/>
          <a:p>
            <a:pPr eaLnBrk="1" hangingPunct="1">
              <a:spcBef>
                <a:spcPct val="50000"/>
              </a:spcBef>
              <a:defRPr/>
            </a:pPr>
            <a:r>
              <a:rPr kumimoji="1" lang="es-ES_tradnl" sz="1800" b="1">
                <a:solidFill>
                  <a:schemeClr val="tx2"/>
                </a:solidFill>
                <a:effectLst>
                  <a:outerShdw blurRad="38100" dist="38100" dir="2700000" algn="tl">
                    <a:srgbClr val="C0C0C0"/>
                  </a:outerShdw>
                </a:effectLst>
              </a:rPr>
              <a:t>Variable de decisión =</a:t>
            </a:r>
            <a:endParaRPr kumimoji="1" lang="es-ES" sz="1800" b="1">
              <a:solidFill>
                <a:schemeClr val="tx2"/>
              </a:solidFill>
              <a:effectLst>
                <a:outerShdw blurRad="38100" dist="38100" dir="2700000" algn="tl">
                  <a:srgbClr val="C0C0C0"/>
                </a:outerShdw>
              </a:effectLst>
            </a:endParaRPr>
          </a:p>
        </p:txBody>
      </p:sp>
      <p:sp>
        <p:nvSpPr>
          <p:cNvPr id="51240" name="Rectangle 40">
            <a:extLst>
              <a:ext uri="{FF2B5EF4-FFF2-40B4-BE49-F238E27FC236}">
                <a16:creationId xmlns:a16="http://schemas.microsoft.com/office/drawing/2014/main" id="{183AB9C6-6B41-4408-9DD7-45CCD59FC450}"/>
              </a:ext>
            </a:extLst>
          </p:cNvPr>
          <p:cNvSpPr>
            <a:spLocks noChangeArrowheads="1"/>
          </p:cNvSpPr>
          <p:nvPr/>
        </p:nvSpPr>
        <p:spPr bwMode="auto">
          <a:xfrm>
            <a:off x="3806825" y="5265738"/>
            <a:ext cx="5292725" cy="1257300"/>
          </a:xfrm>
          <a:prstGeom prst="rect">
            <a:avLst/>
          </a:prstGeom>
          <a:noFill/>
          <a:ln w="9525">
            <a:solidFill>
              <a:srgbClr val="CC6600"/>
            </a:solidFill>
            <a:miter lim="800000"/>
            <a:headEnd/>
            <a:tailEnd/>
          </a:ln>
          <a:effectLst/>
        </p:spPr>
        <p:txBody>
          <a:bodyPr anchor="b">
            <a:spAutoFit/>
          </a:bodyPr>
          <a:lstStyle/>
          <a:p>
            <a:pPr>
              <a:defRPr/>
            </a:pPr>
            <a:r>
              <a:rPr kumimoji="1" lang="es-ES_tradnl" sz="1900" dirty="0">
                <a:effectLst>
                  <a:outerShdw blurRad="38100" dist="38100" dir="2700000" algn="tl">
                    <a:srgbClr val="C0C0C0"/>
                  </a:outerShdw>
                </a:effectLst>
                <a:latin typeface="Arial" panose="020B0604020202020204" pitchFamily="34" charset="0"/>
                <a:cs typeface="Arial" panose="020B0604020202020204" pitchFamily="34" charset="0"/>
              </a:rPr>
              <a:t>Cada posible proyecto k se caracteriza por:</a:t>
            </a:r>
          </a:p>
          <a:p>
            <a:pPr lvl="1">
              <a:buFontTx/>
              <a:buChar char="•"/>
              <a:defRPr/>
            </a:pPr>
            <a:r>
              <a:rPr kumimoji="1" lang="es-ES_tradnl" sz="1900" dirty="0">
                <a:effectLst>
                  <a:outerShdw blurRad="38100" dist="38100" dir="2700000" algn="tl">
                    <a:srgbClr val="C0C0C0"/>
                  </a:outerShdw>
                </a:effectLst>
                <a:latin typeface="Arial" panose="020B0604020202020204" pitchFamily="34" charset="0"/>
                <a:cs typeface="Arial" panose="020B0604020202020204" pitchFamily="34" charset="0"/>
              </a:rPr>
              <a:t>Costo económico</a:t>
            </a:r>
          </a:p>
          <a:p>
            <a:pPr lvl="1">
              <a:buFontTx/>
              <a:buChar char="•"/>
              <a:defRPr/>
            </a:pPr>
            <a:r>
              <a:rPr kumimoji="1" lang="es-ES_tradnl" sz="1900" dirty="0">
                <a:effectLst>
                  <a:outerShdw blurRad="38100" dist="38100" dir="2700000" algn="tl">
                    <a:srgbClr val="C0C0C0"/>
                  </a:outerShdw>
                </a:effectLst>
                <a:latin typeface="Arial" panose="020B0604020202020204" pitchFamily="34" charset="0"/>
                <a:cs typeface="Arial" panose="020B0604020202020204" pitchFamily="34" charset="0"/>
              </a:rPr>
              <a:t>Número de viviendas que satisface</a:t>
            </a:r>
          </a:p>
          <a:p>
            <a:pPr lvl="1">
              <a:buFontTx/>
              <a:buChar char="•"/>
              <a:defRPr/>
            </a:pPr>
            <a:r>
              <a:rPr kumimoji="1" lang="es-ES_tradnl" sz="1900" dirty="0">
                <a:effectLst>
                  <a:outerShdw blurRad="38100" dist="38100" dir="2700000" algn="tl">
                    <a:srgbClr val="C0C0C0"/>
                  </a:outerShdw>
                </a:effectLst>
                <a:latin typeface="Arial" panose="020B0604020202020204" pitchFamily="34" charset="0"/>
                <a:cs typeface="Arial" panose="020B0604020202020204" pitchFamily="34" charset="0"/>
              </a:rPr>
              <a:t>Aporte a la cobertura regional y municipal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6612ECB-DE91-44B1-B00E-5D2912168483}"/>
              </a:ext>
            </a:extLst>
          </p:cNvPr>
          <p:cNvSpPr>
            <a:spLocks noGrp="1" noChangeArrowheads="1"/>
          </p:cNvSpPr>
          <p:nvPr>
            <p:ph type="title"/>
          </p:nvPr>
        </p:nvSpPr>
        <p:spPr>
          <a:xfrm>
            <a:off x="914400" y="0"/>
            <a:ext cx="7793038" cy="1143000"/>
          </a:xfrm>
        </p:spPr>
        <p:txBody>
          <a:bodyPr/>
          <a:lstStyle/>
          <a:p>
            <a:pPr eaLnBrk="1" hangingPunct="1"/>
            <a:r>
              <a:rPr lang="en-US" altLang="es-MX">
                <a:latin typeface="Arial" panose="020B0604020202020204" pitchFamily="34" charset="0"/>
                <a:cs typeface="Arial" panose="020B0604020202020204" pitchFamily="34" charset="0"/>
              </a:rPr>
              <a:t>Objetivos</a:t>
            </a:r>
          </a:p>
        </p:txBody>
      </p:sp>
      <p:sp>
        <p:nvSpPr>
          <p:cNvPr id="35843" name="Rectangle 3">
            <a:extLst>
              <a:ext uri="{FF2B5EF4-FFF2-40B4-BE49-F238E27FC236}">
                <a16:creationId xmlns:a16="http://schemas.microsoft.com/office/drawing/2014/main" id="{F08EC3C4-95D3-453E-A1B8-71E5277CA082}"/>
              </a:ext>
            </a:extLst>
          </p:cNvPr>
          <p:cNvSpPr>
            <a:spLocks noGrp="1" noChangeArrowheads="1"/>
          </p:cNvSpPr>
          <p:nvPr>
            <p:ph type="body" idx="1"/>
          </p:nvPr>
        </p:nvSpPr>
        <p:spPr>
          <a:xfrm>
            <a:off x="609600" y="1676400"/>
            <a:ext cx="7772400" cy="4114800"/>
          </a:xfrm>
        </p:spPr>
        <p:txBody>
          <a:bodyPr/>
          <a:lstStyle/>
          <a:p>
            <a:pPr algn="just" eaLnBrk="1" hangingPunct="1">
              <a:lnSpc>
                <a:spcPct val="90000"/>
              </a:lnSpc>
              <a:spcBef>
                <a:spcPts val="600"/>
              </a:spcBef>
              <a:spcAft>
                <a:spcPts val="600"/>
              </a:spcAft>
              <a:buFont typeface="Symbol" panose="05050102010706020507" pitchFamily="18" charset="2"/>
              <a:buChar char="-"/>
            </a:pPr>
            <a:r>
              <a:rPr lang="es-ES" altLang="es-MX">
                <a:solidFill>
                  <a:srgbClr val="CC3300"/>
                </a:solidFill>
                <a:latin typeface="Arial" panose="020B0604020202020204" pitchFamily="34" charset="0"/>
                <a:cs typeface="Arial" panose="020B0604020202020204" pitchFamily="34" charset="0"/>
              </a:rPr>
              <a:t>Objetivo económico:</a:t>
            </a:r>
            <a:r>
              <a:rPr lang="es-ES" altLang="es-MX">
                <a:latin typeface="Arial" panose="020B0604020202020204" pitchFamily="34" charset="0"/>
                <a:cs typeface="Arial" panose="020B0604020202020204" pitchFamily="34" charset="0"/>
              </a:rPr>
              <a:t> Eficiencia económica en la asignación de recursos</a:t>
            </a:r>
          </a:p>
          <a:p>
            <a:pPr algn="just" eaLnBrk="1" hangingPunct="1">
              <a:lnSpc>
                <a:spcPct val="90000"/>
              </a:lnSpc>
              <a:spcBef>
                <a:spcPts val="600"/>
              </a:spcBef>
              <a:spcAft>
                <a:spcPts val="600"/>
              </a:spcAft>
              <a:buFont typeface="Symbol" panose="05050102010706020507" pitchFamily="18" charset="2"/>
              <a:buChar char="-"/>
            </a:pPr>
            <a:r>
              <a:rPr lang="es-ES" altLang="es-MX">
                <a:solidFill>
                  <a:srgbClr val="CC3300"/>
                </a:solidFill>
                <a:latin typeface="Arial" panose="020B0604020202020204" pitchFamily="34" charset="0"/>
                <a:cs typeface="Arial" panose="020B0604020202020204" pitchFamily="34" charset="0"/>
              </a:rPr>
              <a:t>Objetivo social </a:t>
            </a:r>
            <a:r>
              <a:rPr lang="es-MX" altLang="es-MX">
                <a:solidFill>
                  <a:srgbClr val="CC3300"/>
                </a:solidFill>
                <a:latin typeface="Arial" panose="020B0604020202020204" pitchFamily="34" charset="0"/>
                <a:cs typeface="Arial" panose="020B0604020202020204" pitchFamily="34" charset="0"/>
              </a:rPr>
              <a:t>1</a:t>
            </a:r>
            <a:r>
              <a:rPr lang="es-ES" altLang="es-MX">
                <a:solidFill>
                  <a:srgbClr val="CC3300"/>
                </a:solidFill>
                <a:latin typeface="Arial" panose="020B0604020202020204" pitchFamily="34" charset="0"/>
                <a:cs typeface="Arial" panose="020B0604020202020204" pitchFamily="34" charset="0"/>
              </a:rPr>
              <a:t>:</a:t>
            </a:r>
            <a:r>
              <a:rPr lang="es-ES" altLang="es-MX">
                <a:latin typeface="Arial" panose="020B0604020202020204" pitchFamily="34" charset="0"/>
                <a:cs typeface="Arial" panose="020B0604020202020204" pitchFamily="34" charset="0"/>
              </a:rPr>
              <a:t> Equidad en las coberturas municipales</a:t>
            </a:r>
          </a:p>
          <a:p>
            <a:pPr algn="just" eaLnBrk="1" hangingPunct="1">
              <a:lnSpc>
                <a:spcPct val="90000"/>
              </a:lnSpc>
              <a:spcBef>
                <a:spcPts val="600"/>
              </a:spcBef>
              <a:spcAft>
                <a:spcPts val="600"/>
              </a:spcAft>
              <a:buFont typeface="Symbol" panose="05050102010706020507" pitchFamily="18" charset="2"/>
              <a:buChar char="-"/>
            </a:pPr>
            <a:r>
              <a:rPr lang="es-ES" altLang="es-MX">
                <a:solidFill>
                  <a:srgbClr val="CC3300"/>
                </a:solidFill>
                <a:latin typeface="Arial" panose="020B0604020202020204" pitchFamily="34" charset="0"/>
                <a:cs typeface="Arial" panose="020B0604020202020204" pitchFamily="34" charset="0"/>
              </a:rPr>
              <a:t>Objetivo legal:</a:t>
            </a:r>
            <a:r>
              <a:rPr lang="es-ES" altLang="es-MX">
                <a:latin typeface="Arial" panose="020B0604020202020204" pitchFamily="34" charset="0"/>
                <a:cs typeface="Arial" panose="020B0604020202020204" pitchFamily="34" charset="0"/>
              </a:rPr>
              <a:t> Tratamiento preferencial a los municipios por ley prioritarios (en los que se han construido grandes embalses)</a:t>
            </a:r>
            <a:endParaRPr lang="es-MX" altLang="es-MX">
              <a:latin typeface="Arial" panose="020B0604020202020204" pitchFamily="34" charset="0"/>
              <a:cs typeface="Arial" panose="020B0604020202020204" pitchFamily="34" charset="0"/>
            </a:endParaRPr>
          </a:p>
          <a:p>
            <a:pPr algn="just" eaLnBrk="1" hangingPunct="1">
              <a:lnSpc>
                <a:spcPct val="90000"/>
              </a:lnSpc>
              <a:spcBef>
                <a:spcPts val="600"/>
              </a:spcBef>
              <a:spcAft>
                <a:spcPts val="600"/>
              </a:spcAft>
              <a:buFont typeface="Symbol" panose="05050102010706020507" pitchFamily="18" charset="2"/>
              <a:buChar char="-"/>
            </a:pPr>
            <a:endParaRPr lang="es-ES" altLang="es-MX">
              <a:latin typeface="Arial" panose="020B0604020202020204" pitchFamily="34" charset="0"/>
              <a:cs typeface="Arial" panose="020B0604020202020204" pitchFamily="34" charset="0"/>
            </a:endParaRPr>
          </a:p>
          <a:p>
            <a:pPr eaLnBrk="1" hangingPunct="1">
              <a:lnSpc>
                <a:spcPct val="90000"/>
              </a:lnSpc>
              <a:buFont typeface="Wingdings" panose="05000000000000000000" pitchFamily="2" charset="2"/>
              <a:buNone/>
            </a:pPr>
            <a:endParaRPr lang="en-US" altLang="es-MX">
              <a:latin typeface="Arial" panose="020B0604020202020204" pitchFamily="34" charset="0"/>
              <a:cs typeface="Arial" panose="020B0604020202020204" pitchFamily="3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F82F130-FF93-44EB-83AA-CBA8F18D4337}"/>
              </a:ext>
            </a:extLst>
          </p:cNvPr>
          <p:cNvSpPr>
            <a:spLocks noGrp="1" noChangeArrowheads="1"/>
          </p:cNvSpPr>
          <p:nvPr>
            <p:ph type="title"/>
          </p:nvPr>
        </p:nvSpPr>
        <p:spPr/>
        <p:txBody>
          <a:bodyPr/>
          <a:lstStyle/>
          <a:p>
            <a:pPr eaLnBrk="1" hangingPunct="1"/>
            <a:r>
              <a:rPr lang="es-ES_tradnl" altLang="es-MX">
                <a:latin typeface="Arial" panose="020B0604020202020204" pitchFamily="34" charset="0"/>
                <a:cs typeface="Arial" panose="020B0604020202020204" pitchFamily="34" charset="0"/>
              </a:rPr>
              <a:t>Características del problema:</a:t>
            </a:r>
          </a:p>
        </p:txBody>
      </p:sp>
      <p:sp>
        <p:nvSpPr>
          <p:cNvPr id="37891" name="Rectangle 3">
            <a:extLst>
              <a:ext uri="{FF2B5EF4-FFF2-40B4-BE49-F238E27FC236}">
                <a16:creationId xmlns:a16="http://schemas.microsoft.com/office/drawing/2014/main" id="{D2634B2E-C110-4A79-AF0F-7B30F08D2760}"/>
              </a:ext>
            </a:extLst>
          </p:cNvPr>
          <p:cNvSpPr>
            <a:spLocks noGrp="1" noChangeArrowheads="1"/>
          </p:cNvSpPr>
          <p:nvPr>
            <p:ph type="body" idx="1"/>
          </p:nvPr>
        </p:nvSpPr>
        <p:spPr>
          <a:xfrm>
            <a:off x="1901825" y="2017713"/>
            <a:ext cx="6405563" cy="4114800"/>
          </a:xfrm>
        </p:spPr>
        <p:txBody>
          <a:bodyPr>
            <a:normAutofit lnSpcReduction="10000"/>
          </a:bodyPr>
          <a:lstStyle/>
          <a:p>
            <a:pPr eaLnBrk="1" hangingPunct="1">
              <a:lnSpc>
                <a:spcPct val="90000"/>
              </a:lnSpc>
              <a:buFont typeface="Wingdings" panose="05000000000000000000" pitchFamily="2" charset="2"/>
              <a:buNone/>
            </a:pPr>
            <a:r>
              <a:rPr lang="es-CO" altLang="es-MX" sz="2800">
                <a:latin typeface="Arial" panose="020B0604020202020204" pitchFamily="34" charset="0"/>
                <a:cs typeface="Arial" panose="020B0604020202020204" pitchFamily="34" charset="0"/>
              </a:rPr>
              <a:t>Objetivos: 3</a:t>
            </a:r>
          </a:p>
          <a:p>
            <a:pPr eaLnBrk="1" hangingPunct="1">
              <a:lnSpc>
                <a:spcPct val="90000"/>
              </a:lnSpc>
              <a:buFont typeface="Wingdings" panose="05000000000000000000" pitchFamily="2" charset="2"/>
              <a:buNone/>
            </a:pPr>
            <a:r>
              <a:rPr lang="es-CO" altLang="es-MX" sz="2800">
                <a:latin typeface="Arial" panose="020B0604020202020204" pitchFamily="34" charset="0"/>
                <a:cs typeface="Arial" panose="020B0604020202020204" pitchFamily="34" charset="0"/>
              </a:rPr>
              <a:t>Años de planificación= 5</a:t>
            </a:r>
          </a:p>
          <a:p>
            <a:pPr eaLnBrk="1" hangingPunct="1">
              <a:lnSpc>
                <a:spcPct val="90000"/>
              </a:lnSpc>
              <a:buFont typeface="Wingdings" panose="05000000000000000000" pitchFamily="2" charset="2"/>
              <a:buNone/>
            </a:pPr>
            <a:r>
              <a:rPr lang="es-CO" altLang="es-MX" sz="2800">
                <a:latin typeface="Arial" panose="020B0604020202020204" pitchFamily="34" charset="0"/>
                <a:cs typeface="Arial" panose="020B0604020202020204" pitchFamily="34" charset="0"/>
              </a:rPr>
              <a:t>Proyectos= 956</a:t>
            </a:r>
          </a:p>
          <a:p>
            <a:pPr eaLnBrk="1" hangingPunct="1">
              <a:lnSpc>
                <a:spcPct val="90000"/>
              </a:lnSpc>
              <a:buFont typeface="Wingdings" panose="05000000000000000000" pitchFamily="2" charset="2"/>
              <a:buNone/>
            </a:pPr>
            <a:r>
              <a:rPr lang="es-CO" altLang="es-MX" sz="2800">
                <a:latin typeface="Arial" panose="020B0604020202020204" pitchFamily="34" charset="0"/>
                <a:cs typeface="Arial" panose="020B0604020202020204" pitchFamily="34" charset="0"/>
              </a:rPr>
              <a:t>Variables de decisión x</a:t>
            </a:r>
            <a:r>
              <a:rPr lang="es-CO" altLang="es-MX" sz="2800" baseline="-25000">
                <a:latin typeface="Arial" panose="020B0604020202020204" pitchFamily="34" charset="0"/>
                <a:cs typeface="Arial" panose="020B0604020202020204" pitchFamily="34" charset="0"/>
              </a:rPr>
              <a:t>kt</a:t>
            </a:r>
            <a:r>
              <a:rPr lang="es-CO" altLang="es-MX" sz="2800">
                <a:latin typeface="Arial" panose="020B0604020202020204" pitchFamily="34" charset="0"/>
                <a:cs typeface="Arial" panose="020B0604020202020204" pitchFamily="34" charset="0"/>
              </a:rPr>
              <a:t>: 4780 </a:t>
            </a:r>
          </a:p>
          <a:p>
            <a:pPr eaLnBrk="1" hangingPunct="1">
              <a:lnSpc>
                <a:spcPct val="90000"/>
              </a:lnSpc>
              <a:buFont typeface="Wingdings" panose="05000000000000000000" pitchFamily="2" charset="2"/>
              <a:buNone/>
            </a:pPr>
            <a:r>
              <a:rPr lang="es-CO" altLang="es-MX" sz="2800">
                <a:latin typeface="Arial" panose="020B0604020202020204" pitchFamily="34" charset="0"/>
                <a:cs typeface="Arial" panose="020B0604020202020204" pitchFamily="34" charset="0"/>
              </a:rPr>
              <a:t>Restricciones: 2504</a:t>
            </a:r>
          </a:p>
          <a:p>
            <a:pPr lvl="3" eaLnBrk="1" hangingPunct="1">
              <a:lnSpc>
                <a:spcPct val="90000"/>
              </a:lnSpc>
              <a:buFont typeface="Wingdings" panose="05000000000000000000" pitchFamily="2" charset="2"/>
              <a:buNone/>
            </a:pPr>
            <a:r>
              <a:rPr lang="es-CO" altLang="es-MX" sz="2400">
                <a:latin typeface="Arial" panose="020B0604020202020204" pitchFamily="34" charset="0"/>
                <a:cs typeface="Arial" panose="020B0604020202020204" pitchFamily="34" charset="0"/>
              </a:rPr>
              <a:t>No duplicidad: 956</a:t>
            </a:r>
          </a:p>
          <a:p>
            <a:pPr lvl="3" eaLnBrk="1" hangingPunct="1">
              <a:lnSpc>
                <a:spcPct val="90000"/>
              </a:lnSpc>
              <a:buFont typeface="Wingdings" panose="05000000000000000000" pitchFamily="2" charset="2"/>
              <a:buNone/>
            </a:pPr>
            <a:r>
              <a:rPr lang="es-CO" altLang="es-MX" sz="2400">
                <a:latin typeface="Arial" panose="020B0604020202020204" pitchFamily="34" charset="0"/>
                <a:cs typeface="Arial" panose="020B0604020202020204" pitchFamily="34" charset="0"/>
              </a:rPr>
              <a:t>Contingencia: 1690 </a:t>
            </a:r>
          </a:p>
          <a:p>
            <a:pPr lvl="3" eaLnBrk="1" hangingPunct="1">
              <a:lnSpc>
                <a:spcPct val="90000"/>
              </a:lnSpc>
              <a:buFont typeface="Wingdings" panose="05000000000000000000" pitchFamily="2" charset="2"/>
              <a:buNone/>
            </a:pPr>
            <a:r>
              <a:rPr lang="es-CO" altLang="es-MX" sz="2400">
                <a:latin typeface="Arial" panose="020B0604020202020204" pitchFamily="34" charset="0"/>
                <a:cs typeface="Arial" panose="020B0604020202020204" pitchFamily="34" charset="0"/>
              </a:rPr>
              <a:t>Presupuesto</a:t>
            </a:r>
            <a:r>
              <a:rPr lang="es-CO" altLang="es-MX" sz="1800">
                <a:latin typeface="Arial" panose="020B0604020202020204" pitchFamily="34" charset="0"/>
                <a:cs typeface="Arial" panose="020B0604020202020204" pitchFamily="34" charset="0"/>
              </a:rPr>
              <a:t>: </a:t>
            </a:r>
            <a:r>
              <a:rPr lang="es-CO" altLang="es-MX" sz="2400">
                <a:latin typeface="Arial" panose="020B0604020202020204" pitchFamily="34" charset="0"/>
                <a:cs typeface="Arial" panose="020B0604020202020204" pitchFamily="34" charset="0"/>
              </a:rPr>
              <a:t>5</a:t>
            </a:r>
          </a:p>
          <a:p>
            <a:pPr lvl="3" eaLnBrk="1" hangingPunct="1">
              <a:lnSpc>
                <a:spcPct val="90000"/>
              </a:lnSpc>
              <a:buFont typeface="Wingdings" panose="05000000000000000000" pitchFamily="2" charset="2"/>
              <a:buNone/>
            </a:pPr>
            <a:r>
              <a:rPr lang="es-ES_tradnl" altLang="es-MX" sz="2400">
                <a:latin typeface="Arial" panose="020B0604020202020204" pitchFamily="34" charset="0"/>
                <a:cs typeface="Arial" panose="020B0604020202020204" pitchFamily="34" charset="0"/>
              </a:rPr>
              <a:t>Restricciones de Capacidad en las subestaciones: 140</a:t>
            </a:r>
          </a:p>
          <a:p>
            <a:pPr lvl="3" eaLnBrk="1" hangingPunct="1">
              <a:lnSpc>
                <a:spcPct val="90000"/>
              </a:lnSpc>
              <a:buFont typeface="Wingdings" panose="05000000000000000000" pitchFamily="2" charset="2"/>
              <a:buNone/>
            </a:pPr>
            <a:endParaRPr lang="es-ES_tradnl" altLang="es-MX" sz="2400">
              <a:latin typeface="Arial" panose="020B0604020202020204" pitchFamily="34" charset="0"/>
              <a:cs typeface="Arial" panose="020B0604020202020204"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3B36190-1AD6-4A18-9CC3-8234905E1F5D}"/>
              </a:ext>
            </a:extLst>
          </p:cNvPr>
          <p:cNvSpPr>
            <a:spLocks noGrp="1" noChangeArrowheads="1"/>
          </p:cNvSpPr>
          <p:nvPr>
            <p:ph type="title"/>
          </p:nvPr>
        </p:nvSpPr>
        <p:spPr>
          <a:xfrm>
            <a:off x="762000" y="762000"/>
            <a:ext cx="7772400" cy="1143000"/>
          </a:xfrm>
          <a:noFill/>
        </p:spPr>
        <p:txBody>
          <a:bodyPr/>
          <a:lstStyle/>
          <a:p>
            <a:r>
              <a:rPr lang="es-ES_tradnl" altLang="es-MX" sz="3600">
                <a:latin typeface="Arial" panose="020B0604020202020204" pitchFamily="34" charset="0"/>
                <a:cs typeface="Arial" panose="020B0604020202020204" pitchFamily="34" charset="0"/>
              </a:rPr>
              <a:t>Planteamiento del problema</a:t>
            </a:r>
            <a:endParaRPr lang="es-ES" altLang="es-MX" sz="3600">
              <a:latin typeface="Arial" panose="020B0604020202020204" pitchFamily="34" charset="0"/>
              <a:cs typeface="Arial" panose="020B0604020202020204" pitchFamily="34" charset="0"/>
            </a:endParaRPr>
          </a:p>
        </p:txBody>
      </p:sp>
      <p:sp>
        <p:nvSpPr>
          <p:cNvPr id="39939" name="Text Box 3">
            <a:extLst>
              <a:ext uri="{FF2B5EF4-FFF2-40B4-BE49-F238E27FC236}">
                <a16:creationId xmlns:a16="http://schemas.microsoft.com/office/drawing/2014/main" id="{88FCE978-63C3-4189-8769-1F3A02649F1A}"/>
              </a:ext>
            </a:extLst>
          </p:cNvPr>
          <p:cNvSpPr txBox="1">
            <a:spLocks noChangeArrowheads="1"/>
          </p:cNvSpPr>
          <p:nvPr/>
        </p:nvSpPr>
        <p:spPr bwMode="auto">
          <a:xfrm>
            <a:off x="1371600" y="2743200"/>
            <a:ext cx="6096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ES_tradnl" altLang="es-MX" sz="2400">
                <a:latin typeface="Arial" panose="020B0604020202020204" pitchFamily="34" charset="0"/>
                <a:cs typeface="Arial" panose="020B0604020202020204" pitchFamily="34" charset="0"/>
              </a:rPr>
              <a:t>1. Maximizar </a:t>
            </a:r>
            <a:r>
              <a:rPr lang="es-ES" altLang="es-MX" sz="2400">
                <a:latin typeface="Arial" panose="020B0604020202020204" pitchFamily="34" charset="0"/>
                <a:cs typeface="Arial" panose="020B0604020202020204" pitchFamily="34" charset="0"/>
              </a:rPr>
              <a:t>eficiencia económica en la asignación de recursos </a:t>
            </a:r>
            <a:endParaRPr lang="es-MX" altLang="es-MX" sz="2400">
              <a:latin typeface="Arial" panose="020B0604020202020204" pitchFamily="34" charset="0"/>
              <a:cs typeface="Arial" panose="020B0604020202020204" pitchFamily="34" charset="0"/>
            </a:endParaRPr>
          </a:p>
          <a:p>
            <a:pPr eaLnBrk="1" hangingPunct="1">
              <a:spcBef>
                <a:spcPct val="50000"/>
              </a:spcBef>
              <a:buClrTx/>
              <a:buSzTx/>
              <a:buFontTx/>
              <a:buNone/>
            </a:pPr>
            <a:endParaRPr lang="es-ES_tradnl" altLang="es-MX" sz="2400">
              <a:latin typeface="Arial" panose="020B0604020202020204" pitchFamily="34" charset="0"/>
              <a:cs typeface="Arial" panose="020B0604020202020204" pitchFamily="34" charset="0"/>
            </a:endParaRPr>
          </a:p>
        </p:txBody>
      </p:sp>
      <p:sp>
        <p:nvSpPr>
          <p:cNvPr id="39940" name="Rectangle 4">
            <a:extLst>
              <a:ext uri="{FF2B5EF4-FFF2-40B4-BE49-F238E27FC236}">
                <a16:creationId xmlns:a16="http://schemas.microsoft.com/office/drawing/2014/main" id="{687F6472-11B2-4C35-B362-797A483DFD5C}"/>
              </a:ext>
            </a:extLst>
          </p:cNvPr>
          <p:cNvSpPr>
            <a:spLocks noChangeArrowheads="1"/>
          </p:cNvSpPr>
          <p:nvPr/>
        </p:nvSpPr>
        <p:spPr bwMode="auto">
          <a:xfrm>
            <a:off x="838200" y="2209800"/>
            <a:ext cx="164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_tradnl" altLang="es-MX" sz="2400" b="1">
                <a:solidFill>
                  <a:schemeClr val="accent2"/>
                </a:solidFill>
              </a:rPr>
              <a:t>Objetivos</a:t>
            </a:r>
            <a:endParaRPr lang="es-ES" altLang="es-MX" sz="2400" b="1">
              <a:solidFill>
                <a:schemeClr val="accent2"/>
              </a:solidFill>
            </a:endParaRPr>
          </a:p>
        </p:txBody>
      </p:sp>
      <p:sp>
        <p:nvSpPr>
          <p:cNvPr id="39941" name="Rectangle 5">
            <a:extLst>
              <a:ext uri="{FF2B5EF4-FFF2-40B4-BE49-F238E27FC236}">
                <a16:creationId xmlns:a16="http://schemas.microsoft.com/office/drawing/2014/main" id="{C90E3F75-5955-4400-A480-F274D2035C3B}"/>
              </a:ext>
            </a:extLst>
          </p:cNvPr>
          <p:cNvSpPr>
            <a:spLocks noChangeArrowheads="1"/>
          </p:cNvSpPr>
          <p:nvPr/>
        </p:nvSpPr>
        <p:spPr bwMode="auto">
          <a:xfrm>
            <a:off x="4090988"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sp>
        <p:nvSpPr>
          <p:cNvPr id="39942" name="Rectangle 6">
            <a:extLst>
              <a:ext uri="{FF2B5EF4-FFF2-40B4-BE49-F238E27FC236}">
                <a16:creationId xmlns:a16="http://schemas.microsoft.com/office/drawing/2014/main" id="{865931D0-8CE9-4B96-9BCA-5330058C2741}"/>
              </a:ext>
            </a:extLst>
          </p:cNvPr>
          <p:cNvSpPr>
            <a:spLocks noChangeArrowheads="1"/>
          </p:cNvSpPr>
          <p:nvPr/>
        </p:nvSpPr>
        <p:spPr bwMode="auto">
          <a:xfrm>
            <a:off x="1143000" y="5410200"/>
            <a:ext cx="5667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cs-CZ" altLang="es-MX" sz="1800">
                <a:cs typeface="Times New Roman" panose="02020603050405020304" pitchFamily="18" charset="0"/>
              </a:rPr>
              <a:t>NV</a:t>
            </a:r>
            <a:r>
              <a:rPr lang="cs-CZ" altLang="es-MX" sz="1800" baseline="-30000">
                <a:cs typeface="Times New Roman" panose="02020603050405020304" pitchFamily="18" charset="0"/>
              </a:rPr>
              <a:t>k</a:t>
            </a:r>
            <a:r>
              <a:rPr lang="cs-CZ" altLang="es-MX" sz="1800">
                <a:cs typeface="Times New Roman" panose="02020603050405020304" pitchFamily="18" charset="0"/>
              </a:rPr>
              <a:t>: Número de viviendas atendidas con el proyecto k</a:t>
            </a:r>
          </a:p>
        </p:txBody>
      </p:sp>
      <p:sp>
        <p:nvSpPr>
          <p:cNvPr id="39943" name="Rectangle 7">
            <a:extLst>
              <a:ext uri="{FF2B5EF4-FFF2-40B4-BE49-F238E27FC236}">
                <a16:creationId xmlns:a16="http://schemas.microsoft.com/office/drawing/2014/main" id="{167D7FCF-2579-4F0D-B550-C53E9C73DD8C}"/>
              </a:ext>
            </a:extLst>
          </p:cNvPr>
          <p:cNvSpPr>
            <a:spLocks noChangeArrowheads="1"/>
          </p:cNvSpPr>
          <p:nvPr/>
        </p:nvSpPr>
        <p:spPr bwMode="auto">
          <a:xfrm>
            <a:off x="41910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39944" name="Object 8">
            <a:extLst>
              <a:ext uri="{FF2B5EF4-FFF2-40B4-BE49-F238E27FC236}">
                <a16:creationId xmlns:a16="http://schemas.microsoft.com/office/drawing/2014/main" id="{0289BEF8-265B-43F9-9817-CC4E362172B2}"/>
              </a:ext>
            </a:extLst>
          </p:cNvPr>
          <p:cNvGraphicFramePr>
            <a:graphicFrameLocks noChangeAspect="1"/>
          </p:cNvGraphicFramePr>
          <p:nvPr/>
        </p:nvGraphicFramePr>
        <p:xfrm>
          <a:off x="3105150" y="3810000"/>
          <a:ext cx="2630488" cy="1200150"/>
        </p:xfrm>
        <a:graphic>
          <a:graphicData uri="http://schemas.openxmlformats.org/presentationml/2006/ole">
            <mc:AlternateContent xmlns:mc="http://schemas.openxmlformats.org/markup-compatibility/2006">
              <mc:Choice xmlns:v="urn:schemas-microsoft-com:vml" Requires="v">
                <p:oleObj spid="_x0000_s28674" name="Ecuación" r:id="rId3" imgW="939392" imgH="431613" progId="Equation.3">
                  <p:embed/>
                </p:oleObj>
              </mc:Choice>
              <mc:Fallback>
                <p:oleObj name="Ecuación" r:id="rId3" imgW="939392" imgH="431613" progId="Equation.3">
                  <p:embed/>
                  <p:pic>
                    <p:nvPicPr>
                      <p:cNvPr id="39944" name="Object 8">
                        <a:extLst>
                          <a:ext uri="{FF2B5EF4-FFF2-40B4-BE49-F238E27FC236}">
                            <a16:creationId xmlns:a16="http://schemas.microsoft.com/office/drawing/2014/main" id="{0289BEF8-265B-43F9-9817-CC4E3621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150" y="3810000"/>
                        <a:ext cx="2630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96A4C2A-34C3-40B5-9BC1-81739D0F9CEE}"/>
              </a:ext>
            </a:extLst>
          </p:cNvPr>
          <p:cNvSpPr>
            <a:spLocks noChangeArrowheads="1"/>
          </p:cNvSpPr>
          <p:nvPr/>
        </p:nvSpPr>
        <p:spPr bwMode="auto">
          <a:xfrm>
            <a:off x="457200" y="990600"/>
            <a:ext cx="79248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7515" tIns="76176" bIns="76176">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MX" sz="2400">
                <a:solidFill>
                  <a:schemeClr val="tx2"/>
                </a:solidFill>
                <a:cs typeface="Times New Roman" panose="02020603050405020304" pitchFamily="18" charset="0"/>
              </a:rPr>
              <a:t>2. Equidad</a:t>
            </a:r>
            <a:r>
              <a:rPr lang="es-ES" altLang="es-MX" sz="2400">
                <a:solidFill>
                  <a:schemeClr val="tx2"/>
                </a:solidFill>
                <a:cs typeface="Times New Roman" panose="02020603050405020304" pitchFamily="18" charset="0"/>
              </a:rPr>
              <a:t> en las coberturas de los municipios no prioritarios</a:t>
            </a:r>
          </a:p>
          <a:p>
            <a:pPr>
              <a:spcBef>
                <a:spcPct val="0"/>
              </a:spcBef>
              <a:buClrTx/>
              <a:buSzTx/>
              <a:buFontTx/>
              <a:buNone/>
            </a:pPr>
            <a:endParaRPr lang="es-ES" altLang="es-MX" sz="2400">
              <a:solidFill>
                <a:schemeClr val="tx2"/>
              </a:solidFill>
            </a:endParaRPr>
          </a:p>
        </p:txBody>
      </p:sp>
      <p:sp>
        <p:nvSpPr>
          <p:cNvPr id="40963" name="Rectangle 3">
            <a:extLst>
              <a:ext uri="{FF2B5EF4-FFF2-40B4-BE49-F238E27FC236}">
                <a16:creationId xmlns:a16="http://schemas.microsoft.com/office/drawing/2014/main" id="{25263166-B47C-408E-A0AE-EA0B54C89176}"/>
              </a:ext>
            </a:extLst>
          </p:cNvPr>
          <p:cNvSpPr>
            <a:spLocks noChangeArrowheads="1"/>
          </p:cNvSpPr>
          <p:nvPr/>
        </p:nvSpPr>
        <p:spPr bwMode="auto">
          <a:xfrm>
            <a:off x="350520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40964" name="Object 4">
            <a:extLst>
              <a:ext uri="{FF2B5EF4-FFF2-40B4-BE49-F238E27FC236}">
                <a16:creationId xmlns:a16="http://schemas.microsoft.com/office/drawing/2014/main" id="{5CE178EC-5E24-48D0-A673-9ED3C39012B3}"/>
              </a:ext>
            </a:extLst>
          </p:cNvPr>
          <p:cNvGraphicFramePr>
            <a:graphicFrameLocks noChangeAspect="1"/>
          </p:cNvGraphicFramePr>
          <p:nvPr/>
        </p:nvGraphicFramePr>
        <p:xfrm>
          <a:off x="1981200" y="3314700"/>
          <a:ext cx="4267200" cy="457200"/>
        </p:xfrm>
        <a:graphic>
          <a:graphicData uri="http://schemas.openxmlformats.org/presentationml/2006/ole">
            <mc:AlternateContent xmlns:mc="http://schemas.openxmlformats.org/markup-compatibility/2006">
              <mc:Choice xmlns:v="urn:schemas-microsoft-com:vml" Requires="v">
                <p:oleObj spid="_x0000_s27650" r:id="rId3" imgW="2133600" imgH="228600" progId="Equation.3">
                  <p:embed/>
                </p:oleObj>
              </mc:Choice>
              <mc:Fallback>
                <p:oleObj r:id="rId3" imgW="2133600" imgH="228600" progId="Equation.3">
                  <p:embed/>
                  <p:pic>
                    <p:nvPicPr>
                      <p:cNvPr id="40964" name="Object 4">
                        <a:extLst>
                          <a:ext uri="{FF2B5EF4-FFF2-40B4-BE49-F238E27FC236}">
                            <a16:creationId xmlns:a16="http://schemas.microsoft.com/office/drawing/2014/main" id="{5CE178EC-5E24-48D0-A673-9ED3C3901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314700"/>
                        <a:ext cx="4267200" cy="457200"/>
                      </a:xfrm>
                      <a:prstGeom prst="rect">
                        <a:avLst/>
                      </a:prstGeom>
                      <a:solidFill>
                        <a:srgbClr val="0099CC"/>
                      </a:solidFill>
                      <a:ln w="9525">
                        <a:solidFill>
                          <a:schemeClr val="tx1"/>
                        </a:solidFill>
                        <a:miter lim="800000"/>
                        <a:headEnd/>
                        <a:tailEnd/>
                      </a:ln>
                    </p:spPr>
                  </p:pic>
                </p:oleObj>
              </mc:Fallback>
            </mc:AlternateContent>
          </a:graphicData>
        </a:graphic>
      </p:graphicFrame>
      <p:sp>
        <p:nvSpPr>
          <p:cNvPr id="40965" name="Rectangle 5">
            <a:extLst>
              <a:ext uri="{FF2B5EF4-FFF2-40B4-BE49-F238E27FC236}">
                <a16:creationId xmlns:a16="http://schemas.microsoft.com/office/drawing/2014/main" id="{C0856974-E933-436E-899F-1534D3AA8016}"/>
              </a:ext>
            </a:extLst>
          </p:cNvPr>
          <p:cNvSpPr>
            <a:spLocks noChangeArrowheads="1"/>
          </p:cNvSpPr>
          <p:nvPr/>
        </p:nvSpPr>
        <p:spPr bwMode="auto">
          <a:xfrm>
            <a:off x="304800" y="1970088"/>
            <a:ext cx="8686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MX" sz="2400">
                <a:cs typeface="Times New Roman" panose="02020603050405020304" pitchFamily="18" charset="0"/>
              </a:rPr>
              <a:t>C</a:t>
            </a:r>
            <a:r>
              <a:rPr lang="cs-CZ" altLang="es-MX" sz="2400">
                <a:cs typeface="Times New Roman" panose="02020603050405020304" pitchFamily="18" charset="0"/>
              </a:rPr>
              <a:t>ontribución de un proyecto k al incremento de la cobertura en los municipios:</a:t>
            </a:r>
          </a:p>
          <a:p>
            <a:pPr>
              <a:spcBef>
                <a:spcPct val="0"/>
              </a:spcBef>
              <a:buClrTx/>
              <a:buSzTx/>
              <a:buFontTx/>
              <a:buNone/>
            </a:pPr>
            <a:endParaRPr lang="cs-CZ" altLang="es-MX" sz="2400"/>
          </a:p>
        </p:txBody>
      </p:sp>
      <p:sp>
        <p:nvSpPr>
          <p:cNvPr id="40966" name="Rectangle 6">
            <a:extLst>
              <a:ext uri="{FF2B5EF4-FFF2-40B4-BE49-F238E27FC236}">
                <a16:creationId xmlns:a16="http://schemas.microsoft.com/office/drawing/2014/main" id="{FAA26DA6-EB71-49E7-9642-F72B9D000B94}"/>
              </a:ext>
            </a:extLst>
          </p:cNvPr>
          <p:cNvSpPr>
            <a:spLocks noChangeArrowheads="1"/>
          </p:cNvSpPr>
          <p:nvPr/>
        </p:nvSpPr>
        <p:spPr bwMode="auto">
          <a:xfrm>
            <a:off x="457200" y="4038600"/>
            <a:ext cx="83058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MX" sz="2400">
                <a:cs typeface="Times New Roman" panose="02020603050405020304" pitchFamily="18" charset="0"/>
              </a:rPr>
              <a:t>Donde:</a:t>
            </a:r>
          </a:p>
          <a:p>
            <a:pPr algn="just" eaLnBrk="1" hangingPunct="1">
              <a:spcBef>
                <a:spcPct val="0"/>
              </a:spcBef>
              <a:buClrTx/>
              <a:buSzTx/>
              <a:buFontTx/>
              <a:buNone/>
            </a:pPr>
            <a:endParaRPr lang="cs-CZ" altLang="es-MX" sz="2400">
              <a:cs typeface="Times New Roman" panose="02020603050405020304" pitchFamily="18" charset="0"/>
            </a:endParaRPr>
          </a:p>
          <a:p>
            <a:pPr lvl="1" algn="just">
              <a:spcBef>
                <a:spcPct val="0"/>
              </a:spcBef>
              <a:buClrTx/>
              <a:buSzTx/>
              <a:buFontTx/>
              <a:buNone/>
            </a:pPr>
            <a:r>
              <a:rPr lang="cs-CZ" altLang="es-MX" sz="2400">
                <a:cs typeface="Times New Roman" panose="02020603050405020304" pitchFamily="18" charset="0"/>
              </a:rPr>
              <a:t>NV</a:t>
            </a:r>
            <a:r>
              <a:rPr lang="cs-CZ" altLang="es-MX" sz="2400" baseline="-30000">
                <a:cs typeface="Times New Roman" panose="02020603050405020304" pitchFamily="18" charset="0"/>
              </a:rPr>
              <a:t>ki</a:t>
            </a:r>
            <a:r>
              <a:rPr lang="cs-CZ" altLang="es-MX" sz="2400">
                <a:cs typeface="Times New Roman" panose="02020603050405020304" pitchFamily="18" charset="0"/>
              </a:rPr>
              <a:t>: Número de viviendas beneficiadas por el proyecto </a:t>
            </a:r>
            <a:r>
              <a:rPr lang="es-MX" altLang="es-MX" sz="2400">
                <a:cs typeface="Times New Roman" panose="02020603050405020304" pitchFamily="18" charset="0"/>
              </a:rPr>
              <a:t>  	   </a:t>
            </a:r>
            <a:r>
              <a:rPr lang="cs-CZ" altLang="es-MX" sz="2400">
                <a:cs typeface="Times New Roman" panose="02020603050405020304" pitchFamily="18" charset="0"/>
              </a:rPr>
              <a:t>k en el municipio i</a:t>
            </a:r>
          </a:p>
          <a:p>
            <a:pPr lvl="1" algn="just">
              <a:spcBef>
                <a:spcPct val="0"/>
              </a:spcBef>
              <a:buClrTx/>
              <a:buSzTx/>
              <a:buFontTx/>
              <a:buNone/>
            </a:pPr>
            <a:r>
              <a:rPr lang="cs-CZ" altLang="es-MX" sz="2400">
                <a:cs typeface="Times New Roman" panose="02020603050405020304" pitchFamily="18" charset="0"/>
              </a:rPr>
              <a:t>NVT</a:t>
            </a:r>
            <a:r>
              <a:rPr lang="cs-CZ" altLang="es-MX" sz="2400" baseline="-30000">
                <a:cs typeface="Times New Roman" panose="02020603050405020304" pitchFamily="18" charset="0"/>
              </a:rPr>
              <a:t>i</a:t>
            </a:r>
            <a:r>
              <a:rPr lang="cs-CZ" altLang="es-MX" sz="2400">
                <a:cs typeface="Times New Roman" panose="02020603050405020304" pitchFamily="18" charset="0"/>
              </a:rPr>
              <a:t>: Número de viviendas del municipio i</a:t>
            </a:r>
          </a:p>
          <a:p>
            <a:pPr>
              <a:spcBef>
                <a:spcPct val="0"/>
              </a:spcBef>
              <a:buClrTx/>
              <a:buSzTx/>
              <a:buFontTx/>
              <a:buNone/>
            </a:pPr>
            <a:endParaRPr lang="cs-CZ" altLang="es-MX" sz="2400"/>
          </a:p>
        </p:txBody>
      </p:sp>
      <p:sp>
        <p:nvSpPr>
          <p:cNvPr id="40967" name="Rectangle 8">
            <a:extLst>
              <a:ext uri="{FF2B5EF4-FFF2-40B4-BE49-F238E27FC236}">
                <a16:creationId xmlns:a16="http://schemas.microsoft.com/office/drawing/2014/main" id="{AA90D857-BB77-4B9B-A0C7-DE75787306BE}"/>
              </a:ext>
            </a:extLst>
          </p:cNvPr>
          <p:cNvSpPr>
            <a:spLocks noChangeArrowheads="1"/>
          </p:cNvSpPr>
          <p:nvPr/>
        </p:nvSpPr>
        <p:spPr bwMode="auto">
          <a:xfrm>
            <a:off x="2462213"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B0E9AE32-62EF-4B94-8F76-C454ECE9BD56}"/>
              </a:ext>
            </a:extLst>
          </p:cNvPr>
          <p:cNvSpPr>
            <a:spLocks noChangeArrowheads="1"/>
          </p:cNvSpPr>
          <p:nvPr/>
        </p:nvSpPr>
        <p:spPr bwMode="auto">
          <a:xfrm>
            <a:off x="350520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sp>
        <p:nvSpPr>
          <p:cNvPr id="41987" name="Rectangle 7">
            <a:extLst>
              <a:ext uri="{FF2B5EF4-FFF2-40B4-BE49-F238E27FC236}">
                <a16:creationId xmlns:a16="http://schemas.microsoft.com/office/drawing/2014/main" id="{BC7666B2-2191-440A-8D30-4D27FF0DDF22}"/>
              </a:ext>
            </a:extLst>
          </p:cNvPr>
          <p:cNvSpPr>
            <a:spLocks noChangeArrowheads="1"/>
          </p:cNvSpPr>
          <p:nvPr/>
        </p:nvSpPr>
        <p:spPr bwMode="auto">
          <a:xfrm>
            <a:off x="76200" y="1066800"/>
            <a:ext cx="89154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cs-CZ" altLang="es-MX" sz="1800">
                <a:cs typeface="Times New Roman" panose="02020603050405020304" pitchFamily="18" charset="0"/>
              </a:rPr>
              <a:t>Para cada uno de los veintidós municipios considerados por ley no prioritarios, el objetivo puede representarse como:</a:t>
            </a:r>
            <a:endParaRPr lang="es-MX" altLang="es-MX" sz="1800">
              <a:cs typeface="Times New Roman" panose="02020603050405020304" pitchFamily="18" charset="0"/>
            </a:endParaRPr>
          </a:p>
          <a:p>
            <a:pPr algn="just" eaLnBrk="1" hangingPunct="1">
              <a:spcBef>
                <a:spcPct val="0"/>
              </a:spcBef>
              <a:buClrTx/>
              <a:buSzTx/>
              <a:buFontTx/>
              <a:buNone/>
            </a:pPr>
            <a:endParaRPr lang="cs-CZ"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r>
              <a:rPr lang="es-MX" altLang="es-MX" sz="1800">
                <a:cs typeface="Times New Roman" panose="02020603050405020304" pitchFamily="18" charset="0"/>
              </a:rPr>
              <a:t>Equivalente a</a:t>
            </a: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r>
              <a:rPr lang="es-MX" altLang="es-MX" sz="1800">
                <a:cs typeface="Times New Roman" panose="02020603050405020304" pitchFamily="18" charset="0"/>
              </a:rPr>
              <a:t>Sujeto a:</a:t>
            </a:r>
            <a:r>
              <a:rPr lang="es-ES" altLang="es-MX" sz="1800">
                <a:cs typeface="Times New Roman" panose="02020603050405020304" pitchFamily="18" charset="0"/>
              </a:rPr>
              <a:t>                                                                                    </a:t>
            </a:r>
            <a:endParaRPr lang="es-ES" altLang="es-MX" sz="1800"/>
          </a:p>
        </p:txBody>
      </p:sp>
      <p:sp>
        <p:nvSpPr>
          <p:cNvPr id="41988" name="Rectangle 8">
            <a:extLst>
              <a:ext uri="{FF2B5EF4-FFF2-40B4-BE49-F238E27FC236}">
                <a16:creationId xmlns:a16="http://schemas.microsoft.com/office/drawing/2014/main" id="{4BDF9D83-DE04-4AF6-91E5-34E2C07898E8}"/>
              </a:ext>
            </a:extLst>
          </p:cNvPr>
          <p:cNvSpPr>
            <a:spLocks noChangeArrowheads="1"/>
          </p:cNvSpPr>
          <p:nvPr/>
        </p:nvSpPr>
        <p:spPr bwMode="auto">
          <a:xfrm>
            <a:off x="2462213"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41989" name="Object 9">
            <a:extLst>
              <a:ext uri="{FF2B5EF4-FFF2-40B4-BE49-F238E27FC236}">
                <a16:creationId xmlns:a16="http://schemas.microsoft.com/office/drawing/2014/main" id="{FB1CBC8B-9496-43F0-9768-8F21E9F7558C}"/>
              </a:ext>
            </a:extLst>
          </p:cNvPr>
          <p:cNvGraphicFramePr>
            <a:graphicFrameLocks noChangeAspect="1"/>
          </p:cNvGraphicFramePr>
          <p:nvPr/>
        </p:nvGraphicFramePr>
        <p:xfrm>
          <a:off x="1219200" y="4038600"/>
          <a:ext cx="7162800" cy="920750"/>
        </p:xfrm>
        <a:graphic>
          <a:graphicData uri="http://schemas.openxmlformats.org/presentationml/2006/ole">
            <mc:AlternateContent xmlns:mc="http://schemas.openxmlformats.org/markup-compatibility/2006">
              <mc:Choice xmlns:v="urn:schemas-microsoft-com:vml" Requires="v">
                <p:oleObj spid="_x0000_s26628" r:id="rId3" imgW="4216400" imgH="546100" progId="Equation.3">
                  <p:embed/>
                </p:oleObj>
              </mc:Choice>
              <mc:Fallback>
                <p:oleObj r:id="rId3" imgW="4216400" imgH="546100" progId="Equation.3">
                  <p:embed/>
                  <p:pic>
                    <p:nvPicPr>
                      <p:cNvPr id="41989" name="Object 9">
                        <a:extLst>
                          <a:ext uri="{FF2B5EF4-FFF2-40B4-BE49-F238E27FC236}">
                            <a16:creationId xmlns:a16="http://schemas.microsoft.com/office/drawing/2014/main" id="{FB1CBC8B-9496-43F0-9768-8F21E9F75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038600"/>
                        <a:ext cx="7162800" cy="920750"/>
                      </a:xfrm>
                      <a:prstGeom prst="rect">
                        <a:avLst/>
                      </a:prstGeom>
                      <a:solidFill>
                        <a:srgbClr val="0099CC"/>
                      </a:solidFill>
                      <a:ln w="9525">
                        <a:solidFill>
                          <a:schemeClr val="tx1"/>
                        </a:solidFill>
                        <a:miter lim="800000"/>
                        <a:headEnd/>
                        <a:tailEnd/>
                      </a:ln>
                    </p:spPr>
                  </p:pic>
                </p:oleObj>
              </mc:Fallback>
            </mc:AlternateContent>
          </a:graphicData>
        </a:graphic>
      </p:graphicFrame>
      <p:graphicFrame>
        <p:nvGraphicFramePr>
          <p:cNvPr id="41990" name="Object 10">
            <a:extLst>
              <a:ext uri="{FF2B5EF4-FFF2-40B4-BE49-F238E27FC236}">
                <a16:creationId xmlns:a16="http://schemas.microsoft.com/office/drawing/2014/main" id="{C285B180-4F1C-4C9D-ADC9-32673038B524}"/>
              </a:ext>
            </a:extLst>
          </p:cNvPr>
          <p:cNvGraphicFramePr>
            <a:graphicFrameLocks noChangeAspect="1"/>
          </p:cNvGraphicFramePr>
          <p:nvPr/>
        </p:nvGraphicFramePr>
        <p:xfrm>
          <a:off x="2057400" y="2895600"/>
          <a:ext cx="4038600" cy="487363"/>
        </p:xfrm>
        <a:graphic>
          <a:graphicData uri="http://schemas.openxmlformats.org/presentationml/2006/ole">
            <mc:AlternateContent xmlns:mc="http://schemas.openxmlformats.org/markup-compatibility/2006">
              <mc:Choice xmlns:v="urn:schemas-microsoft-com:vml" Requires="v">
                <p:oleObj spid="_x0000_s26629" name="Ecuación" r:id="rId5" imgW="1790700" imgH="215900" progId="Equation.3">
                  <p:embed/>
                </p:oleObj>
              </mc:Choice>
              <mc:Fallback>
                <p:oleObj name="Ecuación" r:id="rId5" imgW="1790700" imgH="215900" progId="Equation.3">
                  <p:embed/>
                  <p:pic>
                    <p:nvPicPr>
                      <p:cNvPr id="41990" name="Object 10">
                        <a:extLst>
                          <a:ext uri="{FF2B5EF4-FFF2-40B4-BE49-F238E27FC236}">
                            <a16:creationId xmlns:a16="http://schemas.microsoft.com/office/drawing/2014/main" id="{C285B180-4F1C-4C9D-ADC9-32673038B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895600"/>
                        <a:ext cx="4038600" cy="487363"/>
                      </a:xfrm>
                      <a:prstGeom prst="rect">
                        <a:avLst/>
                      </a:prstGeom>
                      <a:solidFill>
                        <a:srgbClr val="00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11">
            <a:extLst>
              <a:ext uri="{FF2B5EF4-FFF2-40B4-BE49-F238E27FC236}">
                <a16:creationId xmlns:a16="http://schemas.microsoft.com/office/drawing/2014/main" id="{02C27FDA-26D5-47E6-AC1C-FA410B3B68E9}"/>
              </a:ext>
            </a:extLst>
          </p:cNvPr>
          <p:cNvGraphicFramePr>
            <a:graphicFrameLocks noChangeAspect="1"/>
          </p:cNvGraphicFramePr>
          <p:nvPr/>
        </p:nvGraphicFramePr>
        <p:xfrm>
          <a:off x="1066800" y="1752600"/>
          <a:ext cx="7218363" cy="487363"/>
        </p:xfrm>
        <a:graphic>
          <a:graphicData uri="http://schemas.openxmlformats.org/presentationml/2006/ole">
            <mc:AlternateContent xmlns:mc="http://schemas.openxmlformats.org/markup-compatibility/2006">
              <mc:Choice xmlns:v="urn:schemas-microsoft-com:vml" Requires="v">
                <p:oleObj spid="_x0000_s26630" name="Ecuación" r:id="rId7" imgW="3200400" imgH="215900" progId="Equation.3">
                  <p:embed/>
                </p:oleObj>
              </mc:Choice>
              <mc:Fallback>
                <p:oleObj name="Ecuación" r:id="rId7" imgW="3200400" imgH="215900" progId="Equation.3">
                  <p:embed/>
                  <p:pic>
                    <p:nvPicPr>
                      <p:cNvPr id="41991" name="Object 11">
                        <a:extLst>
                          <a:ext uri="{FF2B5EF4-FFF2-40B4-BE49-F238E27FC236}">
                            <a16:creationId xmlns:a16="http://schemas.microsoft.com/office/drawing/2014/main" id="{02C27FDA-26D5-47E6-AC1C-FA410B3B68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1752600"/>
                        <a:ext cx="7218363" cy="487363"/>
                      </a:xfrm>
                      <a:prstGeom prst="rect">
                        <a:avLst/>
                      </a:prstGeom>
                      <a:solidFill>
                        <a:srgbClr val="00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Rectangle 12">
            <a:extLst>
              <a:ext uri="{FF2B5EF4-FFF2-40B4-BE49-F238E27FC236}">
                <a16:creationId xmlns:a16="http://schemas.microsoft.com/office/drawing/2014/main" id="{578C130F-64C9-40D0-ADC3-6CDA088A8860}"/>
              </a:ext>
            </a:extLst>
          </p:cNvPr>
          <p:cNvSpPr>
            <a:spLocks noChangeArrowheads="1"/>
          </p:cNvSpPr>
          <p:nvPr/>
        </p:nvSpPr>
        <p:spPr bwMode="auto">
          <a:xfrm>
            <a:off x="228600" y="5334000"/>
            <a:ext cx="8534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cs-CZ" altLang="es-MX" sz="1800">
                <a:cs typeface="Times New Roman" panose="02020603050405020304" pitchFamily="18" charset="0"/>
              </a:rPr>
              <a:t>Donde : COBERTURA</a:t>
            </a:r>
            <a:r>
              <a:rPr lang="cs-CZ" altLang="es-MX" sz="1800" baseline="-30000">
                <a:cs typeface="Times New Roman" panose="02020603050405020304" pitchFamily="18" charset="0"/>
              </a:rPr>
              <a:t>i0</a:t>
            </a:r>
            <a:r>
              <a:rPr lang="cs-CZ" altLang="es-MX" sz="1800">
                <a:cs typeface="Times New Roman" panose="02020603050405020304" pitchFamily="18" charset="0"/>
              </a:rPr>
              <a:t>  cobertura del servicio en el municipio i al inicio del periodo considerado.</a:t>
            </a:r>
          </a:p>
          <a:p>
            <a:pPr algn="just">
              <a:spcBef>
                <a:spcPct val="0"/>
              </a:spcBef>
              <a:buClrTx/>
              <a:buSzTx/>
              <a:buFontTx/>
              <a:buNone/>
            </a:pPr>
            <a:r>
              <a:rPr lang="cs-CZ" altLang="es-MX" sz="1800">
                <a:cs typeface="Times New Roman" panose="02020603050405020304" pitchFamily="18" charset="0"/>
              </a:rPr>
              <a:t>n: Número de proyectos propuestos que aportarían energía eléctrica  al municipio i.</a:t>
            </a:r>
          </a:p>
          <a:p>
            <a:pPr>
              <a:spcBef>
                <a:spcPct val="0"/>
              </a:spcBef>
              <a:buClrTx/>
              <a:buSzTx/>
              <a:buFontTx/>
              <a:buNone/>
            </a:pPr>
            <a:endParaRPr lang="cs-CZ" altLang="es-MX"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F9F46C8-6953-4C00-AFE1-2256CB609C64}"/>
              </a:ext>
            </a:extLst>
          </p:cNvPr>
          <p:cNvSpPr>
            <a:spLocks noChangeArrowheads="1"/>
          </p:cNvSpPr>
          <p:nvPr/>
        </p:nvSpPr>
        <p:spPr bwMode="auto">
          <a:xfrm>
            <a:off x="228600" y="1219200"/>
            <a:ext cx="8686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endParaRPr lang="es-MX" altLang="es-MX" sz="1800">
              <a:cs typeface="Times New Roman" panose="02020603050405020304" pitchFamily="18" charset="0"/>
            </a:endParaRPr>
          </a:p>
          <a:p>
            <a:pPr algn="just" eaLnBrk="1" hangingPunct="1">
              <a:spcBef>
                <a:spcPct val="0"/>
              </a:spcBef>
              <a:buClrTx/>
              <a:buSzTx/>
              <a:buFontTx/>
              <a:buNone/>
            </a:pPr>
            <a:r>
              <a:rPr lang="es-MX" altLang="es-MX" sz="1800">
                <a:cs typeface="Times New Roman" panose="02020603050405020304" pitchFamily="18" charset="0"/>
              </a:rPr>
              <a:t>C</a:t>
            </a:r>
            <a:r>
              <a:rPr lang="cs-CZ" altLang="es-MX" sz="1800">
                <a:cs typeface="Times New Roman" panose="02020603050405020304" pitchFamily="18" charset="0"/>
              </a:rPr>
              <a:t>ontribución de un proyecto k al incremento de la cobertura en los municipios</a:t>
            </a:r>
            <a:r>
              <a:rPr lang="es-MX" altLang="es-MX" sz="1800">
                <a:cs typeface="Times New Roman" panose="02020603050405020304" pitchFamily="18" charset="0"/>
              </a:rPr>
              <a:t> prioritarios</a:t>
            </a:r>
            <a:r>
              <a:rPr lang="cs-CZ" altLang="es-MX" sz="1800">
                <a:cs typeface="Times New Roman" panose="02020603050405020304" pitchFamily="18" charset="0"/>
              </a:rPr>
              <a:t>:</a:t>
            </a:r>
            <a:r>
              <a:rPr lang="es-MX" altLang="es-MX" sz="1800">
                <a:cs typeface="Times New Roman" panose="02020603050405020304" pitchFamily="18" charset="0"/>
              </a:rPr>
              <a:t> </a:t>
            </a:r>
            <a:r>
              <a:rPr lang="cs-CZ" altLang="es-MX" sz="1800">
                <a:cs typeface="Times New Roman" panose="02020603050405020304" pitchFamily="18" charset="0"/>
              </a:rPr>
              <a:t>San Carlos, San Rafael, Peñol y Guatapé. </a:t>
            </a:r>
          </a:p>
          <a:p>
            <a:pPr algn="just" eaLnBrk="1" hangingPunct="1">
              <a:spcBef>
                <a:spcPct val="0"/>
              </a:spcBef>
              <a:buClrTx/>
              <a:buSzTx/>
              <a:buFontTx/>
              <a:buNone/>
            </a:pPr>
            <a:endParaRPr lang="cs-CZ" altLang="es-MX" sz="1800">
              <a:cs typeface="Times New Roman" panose="02020603050405020304" pitchFamily="18" charset="0"/>
            </a:endParaRPr>
          </a:p>
          <a:p>
            <a:pPr>
              <a:spcBef>
                <a:spcPct val="0"/>
              </a:spcBef>
              <a:buClrTx/>
              <a:buSzTx/>
              <a:buFontTx/>
              <a:buNone/>
            </a:pPr>
            <a:endParaRPr lang="cs-CZ" altLang="es-MX" sz="1800"/>
          </a:p>
        </p:txBody>
      </p:sp>
      <p:sp>
        <p:nvSpPr>
          <p:cNvPr id="43011" name="Rectangle 3">
            <a:extLst>
              <a:ext uri="{FF2B5EF4-FFF2-40B4-BE49-F238E27FC236}">
                <a16:creationId xmlns:a16="http://schemas.microsoft.com/office/drawing/2014/main" id="{015862BE-4CF9-44D3-A9CC-822DA8459446}"/>
              </a:ext>
            </a:extLst>
          </p:cNvPr>
          <p:cNvSpPr>
            <a:spLocks noChangeArrowheads="1"/>
          </p:cNvSpPr>
          <p:nvPr/>
        </p:nvSpPr>
        <p:spPr bwMode="auto">
          <a:xfrm>
            <a:off x="609600" y="152400"/>
            <a:ext cx="79248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7515" tIns="76176" bIns="76176">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MX" sz="2400">
                <a:solidFill>
                  <a:schemeClr val="tx2"/>
                </a:solidFill>
                <a:cs typeface="Times New Roman" panose="02020603050405020304" pitchFamily="18" charset="0"/>
              </a:rPr>
              <a:t>3. Equidad</a:t>
            </a:r>
            <a:r>
              <a:rPr lang="es-ES" altLang="es-MX" sz="2400">
                <a:solidFill>
                  <a:schemeClr val="tx2"/>
                </a:solidFill>
                <a:cs typeface="Times New Roman" panose="02020603050405020304" pitchFamily="18" charset="0"/>
              </a:rPr>
              <a:t> en las coberturas de los municipios  prioritarios</a:t>
            </a:r>
          </a:p>
          <a:p>
            <a:pPr>
              <a:spcBef>
                <a:spcPct val="0"/>
              </a:spcBef>
              <a:buClrTx/>
              <a:buSzTx/>
              <a:buFontTx/>
              <a:buNone/>
            </a:pPr>
            <a:endParaRPr lang="es-ES" altLang="es-MX" sz="2400">
              <a:solidFill>
                <a:schemeClr val="tx2"/>
              </a:solidFill>
            </a:endParaRPr>
          </a:p>
        </p:txBody>
      </p:sp>
      <p:sp>
        <p:nvSpPr>
          <p:cNvPr id="43012" name="Rectangle 4">
            <a:extLst>
              <a:ext uri="{FF2B5EF4-FFF2-40B4-BE49-F238E27FC236}">
                <a16:creationId xmlns:a16="http://schemas.microsoft.com/office/drawing/2014/main" id="{B44A2325-46A1-4FB5-AFA5-E89B5BCA6278}"/>
              </a:ext>
            </a:extLst>
          </p:cNvPr>
          <p:cNvSpPr>
            <a:spLocks noChangeArrowheads="1"/>
          </p:cNvSpPr>
          <p:nvPr/>
        </p:nvSpPr>
        <p:spPr bwMode="auto">
          <a:xfrm>
            <a:off x="350520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sp>
        <p:nvSpPr>
          <p:cNvPr id="43013" name="Rectangle 8">
            <a:extLst>
              <a:ext uri="{FF2B5EF4-FFF2-40B4-BE49-F238E27FC236}">
                <a16:creationId xmlns:a16="http://schemas.microsoft.com/office/drawing/2014/main" id="{75E9B8E8-3727-4903-8005-F20D51394099}"/>
              </a:ext>
            </a:extLst>
          </p:cNvPr>
          <p:cNvSpPr>
            <a:spLocks noChangeArrowheads="1"/>
          </p:cNvSpPr>
          <p:nvPr/>
        </p:nvSpPr>
        <p:spPr bwMode="auto">
          <a:xfrm>
            <a:off x="2462213"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43014" name="Object 9">
            <a:extLst>
              <a:ext uri="{FF2B5EF4-FFF2-40B4-BE49-F238E27FC236}">
                <a16:creationId xmlns:a16="http://schemas.microsoft.com/office/drawing/2014/main" id="{3A4D4F21-4648-416F-8385-CD0267EED056}"/>
              </a:ext>
            </a:extLst>
          </p:cNvPr>
          <p:cNvGraphicFramePr>
            <a:graphicFrameLocks noChangeAspect="1"/>
          </p:cNvGraphicFramePr>
          <p:nvPr/>
        </p:nvGraphicFramePr>
        <p:xfrm>
          <a:off x="1371600" y="4191000"/>
          <a:ext cx="6924675" cy="871538"/>
        </p:xfrm>
        <a:graphic>
          <a:graphicData uri="http://schemas.openxmlformats.org/presentationml/2006/ole">
            <mc:AlternateContent xmlns:mc="http://schemas.openxmlformats.org/markup-compatibility/2006">
              <mc:Choice xmlns:v="urn:schemas-microsoft-com:vml" Requires="v">
                <p:oleObj spid="_x0000_s25603" name="Ecuación" r:id="rId3" imgW="4305300" imgH="546100" progId="Equation.3">
                  <p:embed/>
                </p:oleObj>
              </mc:Choice>
              <mc:Fallback>
                <p:oleObj name="Ecuación" r:id="rId3" imgW="4305300" imgH="546100" progId="Equation.3">
                  <p:embed/>
                  <p:pic>
                    <p:nvPicPr>
                      <p:cNvPr id="43014" name="Object 9">
                        <a:extLst>
                          <a:ext uri="{FF2B5EF4-FFF2-40B4-BE49-F238E27FC236}">
                            <a16:creationId xmlns:a16="http://schemas.microsoft.com/office/drawing/2014/main" id="{3A4D4F21-4648-416F-8385-CD0267EED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191000"/>
                        <a:ext cx="6924675" cy="871538"/>
                      </a:xfrm>
                      <a:prstGeom prst="rect">
                        <a:avLst/>
                      </a:prstGeom>
                      <a:solidFill>
                        <a:srgbClr val="0099CC"/>
                      </a:solidFill>
                      <a:ln w="9525">
                        <a:solidFill>
                          <a:schemeClr val="tx1"/>
                        </a:solidFill>
                        <a:miter lim="800000"/>
                        <a:headEnd/>
                        <a:tailEnd/>
                      </a:ln>
                    </p:spPr>
                  </p:pic>
                </p:oleObj>
              </mc:Fallback>
            </mc:AlternateContent>
          </a:graphicData>
        </a:graphic>
      </p:graphicFrame>
      <p:graphicFrame>
        <p:nvGraphicFramePr>
          <p:cNvPr id="43015" name="Object 10">
            <a:extLst>
              <a:ext uri="{FF2B5EF4-FFF2-40B4-BE49-F238E27FC236}">
                <a16:creationId xmlns:a16="http://schemas.microsoft.com/office/drawing/2014/main" id="{ED4528D5-AB25-447A-80CA-27CA7445283B}"/>
              </a:ext>
            </a:extLst>
          </p:cNvPr>
          <p:cNvGraphicFramePr>
            <a:graphicFrameLocks noChangeAspect="1"/>
          </p:cNvGraphicFramePr>
          <p:nvPr/>
        </p:nvGraphicFramePr>
        <p:xfrm>
          <a:off x="2209800" y="2590800"/>
          <a:ext cx="4268788" cy="487363"/>
        </p:xfrm>
        <a:graphic>
          <a:graphicData uri="http://schemas.openxmlformats.org/presentationml/2006/ole">
            <mc:AlternateContent xmlns:mc="http://schemas.openxmlformats.org/markup-compatibility/2006">
              <mc:Choice xmlns:v="urn:schemas-microsoft-com:vml" Requires="v">
                <p:oleObj spid="_x0000_s25604" name="Ecuación" r:id="rId5" imgW="1892300" imgH="215900" progId="Equation.3">
                  <p:embed/>
                </p:oleObj>
              </mc:Choice>
              <mc:Fallback>
                <p:oleObj name="Ecuación" r:id="rId5" imgW="1892300" imgH="215900" progId="Equation.3">
                  <p:embed/>
                  <p:pic>
                    <p:nvPicPr>
                      <p:cNvPr id="43015" name="Object 10">
                        <a:extLst>
                          <a:ext uri="{FF2B5EF4-FFF2-40B4-BE49-F238E27FC236}">
                            <a16:creationId xmlns:a16="http://schemas.microsoft.com/office/drawing/2014/main" id="{ED4528D5-AB25-447A-80CA-27CA74452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590800"/>
                        <a:ext cx="4268788" cy="487363"/>
                      </a:xfrm>
                      <a:prstGeom prst="rect">
                        <a:avLst/>
                      </a:prstGeom>
                      <a:solidFill>
                        <a:srgbClr val="00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6" name="Rectangle 12">
            <a:extLst>
              <a:ext uri="{FF2B5EF4-FFF2-40B4-BE49-F238E27FC236}">
                <a16:creationId xmlns:a16="http://schemas.microsoft.com/office/drawing/2014/main" id="{B0E8F277-34E4-4F33-AABF-D2585132F365}"/>
              </a:ext>
            </a:extLst>
          </p:cNvPr>
          <p:cNvSpPr>
            <a:spLocks noChangeArrowheads="1"/>
          </p:cNvSpPr>
          <p:nvPr/>
        </p:nvSpPr>
        <p:spPr bwMode="auto">
          <a:xfrm>
            <a:off x="228600" y="5715000"/>
            <a:ext cx="9144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cs-CZ" altLang="es-MX" sz="1600">
                <a:cs typeface="Times New Roman" panose="02020603050405020304" pitchFamily="18" charset="0"/>
              </a:rPr>
              <a:t>Donde : COBERTURA</a:t>
            </a:r>
            <a:r>
              <a:rPr lang="cs-CZ" altLang="es-MX" sz="1600" baseline="-30000">
                <a:cs typeface="Times New Roman" panose="02020603050405020304" pitchFamily="18" charset="0"/>
              </a:rPr>
              <a:t>i0</a:t>
            </a:r>
            <a:r>
              <a:rPr lang="cs-CZ" altLang="es-MX" sz="1600">
                <a:cs typeface="Times New Roman" panose="02020603050405020304" pitchFamily="18" charset="0"/>
              </a:rPr>
              <a:t>  cobertura del servicio en el municipio i al inicio del periodo considerado.</a:t>
            </a:r>
          </a:p>
          <a:p>
            <a:pPr algn="just">
              <a:spcBef>
                <a:spcPct val="0"/>
              </a:spcBef>
              <a:buClrTx/>
              <a:buSzTx/>
              <a:buFontTx/>
              <a:buNone/>
            </a:pPr>
            <a:r>
              <a:rPr lang="cs-CZ" altLang="es-MX" sz="1600">
                <a:cs typeface="Times New Roman" panose="02020603050405020304" pitchFamily="18" charset="0"/>
              </a:rPr>
              <a:t>n: Número de proyectos propuestos que aportarían energía eléctrica  al municipio i.</a:t>
            </a:r>
          </a:p>
          <a:p>
            <a:pPr>
              <a:spcBef>
                <a:spcPct val="0"/>
              </a:spcBef>
              <a:buClrTx/>
              <a:buSzTx/>
              <a:buFontTx/>
              <a:buNone/>
            </a:pPr>
            <a:endParaRPr lang="cs-CZ" altLang="es-MX" sz="1600"/>
          </a:p>
        </p:txBody>
      </p:sp>
      <p:sp>
        <p:nvSpPr>
          <p:cNvPr id="43017" name="Rectangle 13">
            <a:extLst>
              <a:ext uri="{FF2B5EF4-FFF2-40B4-BE49-F238E27FC236}">
                <a16:creationId xmlns:a16="http://schemas.microsoft.com/office/drawing/2014/main" id="{F49DA0E7-5046-4455-A2B5-B62B8DD22343}"/>
              </a:ext>
            </a:extLst>
          </p:cNvPr>
          <p:cNvSpPr>
            <a:spLocks noChangeArrowheads="1"/>
          </p:cNvSpPr>
          <p:nvPr/>
        </p:nvSpPr>
        <p:spPr bwMode="auto">
          <a:xfrm>
            <a:off x="609600" y="3429000"/>
            <a:ext cx="7097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s-MX" altLang="es-MX" sz="1800">
                <a:cs typeface="Times New Roman" panose="02020603050405020304" pitchFamily="18" charset="0"/>
              </a:rPr>
              <a:t>Sujeto a:</a:t>
            </a:r>
            <a:r>
              <a:rPr lang="es-ES" altLang="es-MX" sz="1800">
                <a:cs typeface="Times New Roman" panose="02020603050405020304" pitchFamily="18" charset="0"/>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5178F6A-35BB-432F-9709-C265941A460F}"/>
              </a:ext>
            </a:extLst>
          </p:cNvPr>
          <p:cNvSpPr>
            <a:spLocks noChangeArrowheads="1"/>
          </p:cNvSpPr>
          <p:nvPr/>
        </p:nvSpPr>
        <p:spPr bwMode="auto">
          <a:xfrm>
            <a:off x="304800" y="137160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228600" algn="l"/>
              </a:tabLst>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tabLst>
                <a:tab pos="228600" algn="l"/>
              </a:tabLst>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tabLst>
                <a:tab pos="228600" algn="l"/>
              </a:tabLst>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tabLst>
                <a:tab pos="228600" algn="l"/>
              </a:tabLst>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9pPr>
          </a:lstStyle>
          <a:p>
            <a:pPr algn="just" eaLnBrk="1" hangingPunct="1">
              <a:spcBef>
                <a:spcPct val="0"/>
              </a:spcBef>
              <a:buClrTx/>
              <a:buSzTx/>
              <a:buFontTx/>
              <a:buNone/>
            </a:pPr>
            <a:r>
              <a:rPr lang="cs-CZ" altLang="es-MX" sz="1800">
                <a:cs typeface="Times New Roman" panose="02020603050405020304" pitchFamily="18" charset="0"/>
              </a:rPr>
              <a:t>-   </a:t>
            </a:r>
            <a:r>
              <a:rPr lang="cs-CZ" altLang="es-MX" sz="1800" b="1">
                <a:solidFill>
                  <a:schemeClr val="tx2"/>
                </a:solidFill>
                <a:cs typeface="Times New Roman" panose="02020603050405020304" pitchFamily="18" charset="0"/>
              </a:rPr>
              <a:t>Restricciones de no-duplicidad</a:t>
            </a:r>
            <a:r>
              <a:rPr lang="cs-CZ" altLang="es-MX" sz="1800">
                <a:solidFill>
                  <a:schemeClr val="tx2"/>
                </a:solidFill>
                <a:cs typeface="Times New Roman" panose="02020603050405020304" pitchFamily="18" charset="0"/>
              </a:rPr>
              <a:t>:</a:t>
            </a:r>
            <a:r>
              <a:rPr lang="cs-CZ" altLang="es-MX" sz="1800">
                <a:cs typeface="Times New Roman" panose="02020603050405020304" pitchFamily="18" charset="0"/>
              </a:rPr>
              <a:t> cada alternativa se construirá como máximo una vez  en todo el periodo de planificación. </a:t>
            </a:r>
            <a:endParaRPr lang="es-ES" altLang="es-MX" sz="1800"/>
          </a:p>
        </p:txBody>
      </p:sp>
      <p:graphicFrame>
        <p:nvGraphicFramePr>
          <p:cNvPr id="44035" name="Object 3">
            <a:extLst>
              <a:ext uri="{FF2B5EF4-FFF2-40B4-BE49-F238E27FC236}">
                <a16:creationId xmlns:a16="http://schemas.microsoft.com/office/drawing/2014/main" id="{40564B91-CC7C-42F9-AAA9-846C1190A878}"/>
              </a:ext>
            </a:extLst>
          </p:cNvPr>
          <p:cNvGraphicFramePr>
            <a:graphicFrameLocks noChangeAspect="1"/>
          </p:cNvGraphicFramePr>
          <p:nvPr/>
        </p:nvGraphicFramePr>
        <p:xfrm>
          <a:off x="3581400" y="2209800"/>
          <a:ext cx="1371600" cy="979488"/>
        </p:xfrm>
        <a:graphic>
          <a:graphicData uri="http://schemas.openxmlformats.org/presentationml/2006/ole">
            <mc:AlternateContent xmlns:mc="http://schemas.openxmlformats.org/markup-compatibility/2006">
              <mc:Choice xmlns:v="urn:schemas-microsoft-com:vml" Requires="v">
                <p:oleObj spid="_x0000_s24579" r:id="rId3" imgW="596900" imgH="431800" progId="Equation.3">
                  <p:embed/>
                </p:oleObj>
              </mc:Choice>
              <mc:Fallback>
                <p:oleObj r:id="rId3" imgW="596900" imgH="431800" progId="Equation.3">
                  <p:embed/>
                  <p:pic>
                    <p:nvPicPr>
                      <p:cNvPr id="44035" name="Object 3">
                        <a:extLst>
                          <a:ext uri="{FF2B5EF4-FFF2-40B4-BE49-F238E27FC236}">
                            <a16:creationId xmlns:a16="http://schemas.microsoft.com/office/drawing/2014/main" id="{40564B91-CC7C-42F9-AAA9-846C1190A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09800"/>
                        <a:ext cx="13716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Text Box 4">
            <a:extLst>
              <a:ext uri="{FF2B5EF4-FFF2-40B4-BE49-F238E27FC236}">
                <a16:creationId xmlns:a16="http://schemas.microsoft.com/office/drawing/2014/main" id="{6D652EE7-4C92-4C02-8EF0-DAC11C23FA6A}"/>
              </a:ext>
            </a:extLst>
          </p:cNvPr>
          <p:cNvSpPr txBox="1">
            <a:spLocks noChangeArrowheads="1"/>
          </p:cNvSpPr>
          <p:nvPr/>
        </p:nvSpPr>
        <p:spPr bwMode="auto">
          <a:xfrm>
            <a:off x="685800" y="34925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MX" altLang="es-MX" sz="2800" b="1">
                <a:solidFill>
                  <a:schemeClr val="tx2"/>
                </a:solidFill>
              </a:rPr>
              <a:t>Restricciones</a:t>
            </a:r>
            <a:endParaRPr lang="es-ES" altLang="es-MX" sz="2800" b="1">
              <a:solidFill>
                <a:schemeClr val="tx2"/>
              </a:solidFill>
            </a:endParaRPr>
          </a:p>
        </p:txBody>
      </p:sp>
      <p:sp>
        <p:nvSpPr>
          <p:cNvPr id="44037" name="Rectangle 5">
            <a:extLst>
              <a:ext uri="{FF2B5EF4-FFF2-40B4-BE49-F238E27FC236}">
                <a16:creationId xmlns:a16="http://schemas.microsoft.com/office/drawing/2014/main" id="{9D719547-A976-4F5B-9FE2-39CA43C1B012}"/>
              </a:ext>
            </a:extLst>
          </p:cNvPr>
          <p:cNvSpPr>
            <a:spLocks noChangeArrowheads="1"/>
          </p:cNvSpPr>
          <p:nvPr/>
        </p:nvSpPr>
        <p:spPr bwMode="auto">
          <a:xfrm>
            <a:off x="457200" y="3352800"/>
            <a:ext cx="8686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228600" algn="l"/>
              </a:tabLst>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tabLst>
                <a:tab pos="228600" algn="l"/>
              </a:tabLst>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tabLst>
                <a:tab pos="228600" algn="l"/>
              </a:tabLst>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tabLst>
                <a:tab pos="228600" algn="l"/>
              </a:tabLst>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228600" algn="l"/>
              </a:tabLst>
              <a:defRPr sz="2000">
                <a:solidFill>
                  <a:schemeClr val="tx1"/>
                </a:solidFill>
                <a:latin typeface="Tahoma" panose="020B0604030504040204" pitchFamily="34" charset="0"/>
              </a:defRPr>
            </a:lvl9pPr>
          </a:lstStyle>
          <a:p>
            <a:pPr algn="just" eaLnBrk="1" hangingPunct="1">
              <a:spcBef>
                <a:spcPct val="0"/>
              </a:spcBef>
              <a:buClrTx/>
              <a:buSzTx/>
              <a:buFontTx/>
              <a:buNone/>
            </a:pPr>
            <a:endParaRPr lang="es-MX" altLang="es-MX" sz="1800">
              <a:cs typeface="Times New Roman" panose="02020603050405020304" pitchFamily="18" charset="0"/>
            </a:endParaRPr>
          </a:p>
          <a:p>
            <a:pPr algn="just" eaLnBrk="1" hangingPunct="1">
              <a:spcBef>
                <a:spcPct val="0"/>
              </a:spcBef>
              <a:buClrTx/>
              <a:buSzTx/>
              <a:buFontTx/>
              <a:buNone/>
            </a:pPr>
            <a:r>
              <a:rPr lang="cs-CZ" altLang="es-MX" sz="1800">
                <a:cs typeface="Times New Roman" panose="02020603050405020304" pitchFamily="18" charset="0"/>
              </a:rPr>
              <a:t> </a:t>
            </a:r>
            <a:r>
              <a:rPr lang="cs-CZ" altLang="es-MX" sz="1800" b="1">
                <a:solidFill>
                  <a:schemeClr val="tx2"/>
                </a:solidFill>
                <a:cs typeface="Times New Roman" panose="02020603050405020304" pitchFamily="18" charset="0"/>
              </a:rPr>
              <a:t>Restricciones de condicionalidad o contingencia:</a:t>
            </a:r>
            <a:r>
              <a:rPr lang="cs-CZ" altLang="es-MX" sz="1800">
                <a:cs typeface="Times New Roman" panose="02020603050405020304" pitchFamily="18" charset="0"/>
              </a:rPr>
              <a:t> la construcción de un proyecto está condicionada a la construcción previa de otro proyecto. </a:t>
            </a: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r>
              <a:rPr lang="es-MX" altLang="es-MX" sz="1800">
                <a:cs typeface="Times New Roman" panose="02020603050405020304" pitchFamily="18" charset="0"/>
              </a:rPr>
              <a:t>D</a:t>
            </a:r>
            <a:r>
              <a:rPr lang="cs-CZ" altLang="es-MX" sz="1800">
                <a:cs typeface="Times New Roman" panose="02020603050405020304" pitchFamily="18" charset="0"/>
              </a:rPr>
              <a:t>onde j es un proyecto que se requiere construir previamente a la construcción del proyecto k y t’ es el año de construcción de I</a:t>
            </a:r>
            <a:r>
              <a:rPr lang="cs-CZ" altLang="es-MX" sz="1800" baseline="-30000">
                <a:cs typeface="Times New Roman" panose="02020603050405020304" pitchFamily="18" charset="0"/>
              </a:rPr>
              <a:t>kt’</a:t>
            </a:r>
            <a:r>
              <a:rPr lang="cs-CZ" altLang="es-MX" sz="1800">
                <a:cs typeface="Times New Roman" panose="02020603050405020304" pitchFamily="18" charset="0"/>
              </a:rPr>
              <a:t>. </a:t>
            </a:r>
            <a:endParaRPr lang="cs-CZ" altLang="es-MX" sz="1800"/>
          </a:p>
        </p:txBody>
      </p:sp>
      <p:graphicFrame>
        <p:nvGraphicFramePr>
          <p:cNvPr id="44038" name="Object 6">
            <a:extLst>
              <a:ext uri="{FF2B5EF4-FFF2-40B4-BE49-F238E27FC236}">
                <a16:creationId xmlns:a16="http://schemas.microsoft.com/office/drawing/2014/main" id="{DC471BB9-7BCF-48B2-BF17-62147596001D}"/>
              </a:ext>
            </a:extLst>
          </p:cNvPr>
          <p:cNvGraphicFramePr>
            <a:graphicFrameLocks noChangeAspect="1"/>
          </p:cNvGraphicFramePr>
          <p:nvPr/>
        </p:nvGraphicFramePr>
        <p:xfrm>
          <a:off x="3733800" y="5410200"/>
          <a:ext cx="1524000" cy="890588"/>
        </p:xfrm>
        <a:graphic>
          <a:graphicData uri="http://schemas.openxmlformats.org/presentationml/2006/ole">
            <mc:AlternateContent xmlns:mc="http://schemas.openxmlformats.org/markup-compatibility/2006">
              <mc:Choice xmlns:v="urn:schemas-microsoft-com:vml" Requires="v">
                <p:oleObj spid="_x0000_s24580" r:id="rId5" imgW="736600" imgH="431800" progId="Equation.3">
                  <p:embed/>
                </p:oleObj>
              </mc:Choice>
              <mc:Fallback>
                <p:oleObj r:id="rId5" imgW="736600" imgH="431800" progId="Equation.3">
                  <p:embed/>
                  <p:pic>
                    <p:nvPicPr>
                      <p:cNvPr id="44038" name="Object 6">
                        <a:extLst>
                          <a:ext uri="{FF2B5EF4-FFF2-40B4-BE49-F238E27FC236}">
                            <a16:creationId xmlns:a16="http://schemas.microsoft.com/office/drawing/2014/main" id="{DC471BB9-7BCF-48B2-BF17-621475960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410200"/>
                        <a:ext cx="152400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BB25E71-A0CB-4468-9B90-2140990B4673}"/>
              </a:ext>
            </a:extLst>
          </p:cNvPr>
          <p:cNvSpPr>
            <a:spLocks noChangeArrowheads="1"/>
          </p:cNvSpPr>
          <p:nvPr/>
        </p:nvSpPr>
        <p:spPr bwMode="auto">
          <a:xfrm>
            <a:off x="457200" y="1371600"/>
            <a:ext cx="8382000"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7515" tIns="76176" bIns="76176">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MX" sz="2400">
                <a:solidFill>
                  <a:schemeClr val="tx2"/>
                </a:solidFill>
                <a:cs typeface="Times New Roman" panose="02020603050405020304" pitchFamily="18" charset="0"/>
              </a:rPr>
              <a:t>Restricciones presupuestales</a:t>
            </a:r>
          </a:p>
          <a:p>
            <a:pPr algn="just">
              <a:spcBef>
                <a:spcPct val="0"/>
              </a:spcBef>
              <a:buClrTx/>
              <a:buSzTx/>
              <a:buFontTx/>
              <a:buNone/>
            </a:pPr>
            <a:endParaRPr lang="es-MX" altLang="es-MX" sz="2400">
              <a:solidFill>
                <a:schemeClr val="tx2"/>
              </a:solidFill>
              <a:cs typeface="Times New Roman" panose="02020603050405020304" pitchFamily="18" charset="0"/>
            </a:endParaRPr>
          </a:p>
          <a:p>
            <a:pPr algn="just">
              <a:spcBef>
                <a:spcPct val="0"/>
              </a:spcBef>
              <a:buClrTx/>
              <a:buSzTx/>
              <a:buFontTx/>
              <a:buNone/>
            </a:pPr>
            <a:r>
              <a:rPr lang="es-MX" altLang="es-MX" sz="1800">
                <a:cs typeface="Times New Roman" panose="02020603050405020304" pitchFamily="18" charset="0"/>
              </a:rPr>
              <a:t>Hay un </a:t>
            </a:r>
            <a:r>
              <a:rPr lang="cs-CZ" altLang="es-MX" sz="1800">
                <a:cs typeface="Times New Roman" panose="02020603050405020304" pitchFamily="18" charset="0"/>
              </a:rPr>
              <a:t>límite anual en el </a:t>
            </a:r>
            <a:r>
              <a:rPr lang="es-MX" altLang="es-MX" sz="1800">
                <a:cs typeface="Times New Roman" panose="02020603050405020304" pitchFamily="18" charset="0"/>
              </a:rPr>
              <a:t>presupuesto</a:t>
            </a:r>
            <a:r>
              <a:rPr lang="cs-CZ" altLang="es-MX" sz="1800">
                <a:cs typeface="Times New Roman" panose="02020603050405020304" pitchFamily="18" charset="0"/>
              </a:rPr>
              <a:t> disponible para la construcción de nuevos proyectos. </a:t>
            </a: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endParaRPr lang="es-MX" altLang="es-MX" sz="1800">
              <a:cs typeface="Times New Roman" panose="02020603050405020304" pitchFamily="18" charset="0"/>
            </a:endParaRPr>
          </a:p>
          <a:p>
            <a:pPr algn="just">
              <a:spcBef>
                <a:spcPct val="0"/>
              </a:spcBef>
              <a:buClrTx/>
              <a:buSzTx/>
              <a:buFontTx/>
              <a:buNone/>
            </a:pPr>
            <a:r>
              <a:rPr lang="es-MX" altLang="es-MX" sz="1800">
                <a:cs typeface="Times New Roman" panose="02020603050405020304" pitchFamily="18" charset="0"/>
              </a:rPr>
              <a:t>D</a:t>
            </a:r>
            <a:r>
              <a:rPr lang="cs-CZ" altLang="es-MX" sz="1800">
                <a:cs typeface="Times New Roman" panose="02020603050405020304" pitchFamily="18" charset="0"/>
              </a:rPr>
              <a:t>onde COSTO</a:t>
            </a:r>
            <a:r>
              <a:rPr lang="cs-CZ" altLang="es-MX" sz="1800" baseline="-30000">
                <a:cs typeface="Times New Roman" panose="02020603050405020304" pitchFamily="18" charset="0"/>
              </a:rPr>
              <a:t>kt</a:t>
            </a:r>
            <a:r>
              <a:rPr lang="cs-CZ" altLang="es-MX" sz="1800">
                <a:cs typeface="Times New Roman" panose="02020603050405020304" pitchFamily="18" charset="0"/>
              </a:rPr>
              <a:t> es el costo de proyecto k si se realiza en el año t de planificación y PRESUP</a:t>
            </a:r>
            <a:r>
              <a:rPr lang="cs-CZ" altLang="es-MX" sz="1800" baseline="-30000">
                <a:cs typeface="Times New Roman" panose="02020603050405020304" pitchFamily="18" charset="0"/>
              </a:rPr>
              <a:t>t </a:t>
            </a:r>
            <a:r>
              <a:rPr lang="cs-CZ" altLang="es-MX" sz="1800">
                <a:cs typeface="Times New Roman" panose="02020603050405020304" pitchFamily="18" charset="0"/>
              </a:rPr>
              <a:t>es la proyección presupuestal para el  año t. Se tiene entonces cinco restricciones de carácter presupuestal.</a:t>
            </a:r>
          </a:p>
          <a:p>
            <a:pPr>
              <a:spcBef>
                <a:spcPct val="0"/>
              </a:spcBef>
              <a:buClrTx/>
              <a:buSzTx/>
              <a:buFontTx/>
              <a:buNone/>
            </a:pPr>
            <a:endParaRPr lang="cs-CZ" altLang="es-MX" sz="1800"/>
          </a:p>
        </p:txBody>
      </p:sp>
      <p:graphicFrame>
        <p:nvGraphicFramePr>
          <p:cNvPr id="45059" name="Object 3">
            <a:extLst>
              <a:ext uri="{FF2B5EF4-FFF2-40B4-BE49-F238E27FC236}">
                <a16:creationId xmlns:a16="http://schemas.microsoft.com/office/drawing/2014/main" id="{792661D3-A692-474F-91B0-828C9C0F5043}"/>
              </a:ext>
            </a:extLst>
          </p:cNvPr>
          <p:cNvGraphicFramePr>
            <a:graphicFrameLocks noChangeAspect="1"/>
          </p:cNvGraphicFramePr>
          <p:nvPr/>
        </p:nvGraphicFramePr>
        <p:xfrm>
          <a:off x="2717800" y="2895600"/>
          <a:ext cx="3556000" cy="852488"/>
        </p:xfrm>
        <a:graphic>
          <a:graphicData uri="http://schemas.openxmlformats.org/presentationml/2006/ole">
            <mc:AlternateContent xmlns:mc="http://schemas.openxmlformats.org/markup-compatibility/2006">
              <mc:Choice xmlns:v="urn:schemas-microsoft-com:vml" Requires="v">
                <p:oleObj spid="_x0000_s23554" name="Ecuación" r:id="rId3" imgW="1790700" imgH="431800" progId="Equation.3">
                  <p:embed/>
                </p:oleObj>
              </mc:Choice>
              <mc:Fallback>
                <p:oleObj name="Ecuación" r:id="rId3" imgW="1790700" imgH="431800" progId="Equation.3">
                  <p:embed/>
                  <p:pic>
                    <p:nvPicPr>
                      <p:cNvPr id="45059" name="Object 3">
                        <a:extLst>
                          <a:ext uri="{FF2B5EF4-FFF2-40B4-BE49-F238E27FC236}">
                            <a16:creationId xmlns:a16="http://schemas.microsoft.com/office/drawing/2014/main" id="{792661D3-A692-474F-91B0-828C9C0F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0" y="2895600"/>
                        <a:ext cx="35560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DC621B9-066F-491A-9259-6004D1B86BC6}"/>
              </a:ext>
            </a:extLst>
          </p:cNvPr>
          <p:cNvSpPr>
            <a:spLocks noGrp="1" noChangeArrowheads="1"/>
          </p:cNvSpPr>
          <p:nvPr>
            <p:ph type="body" idx="1"/>
          </p:nvPr>
        </p:nvSpPr>
        <p:spPr>
          <a:xfrm>
            <a:off x="701675" y="533400"/>
            <a:ext cx="7772400" cy="4114800"/>
          </a:xfrm>
        </p:spPr>
        <p:txBody>
          <a:bodyPr>
            <a:normAutofit lnSpcReduction="10000"/>
          </a:bodyPr>
          <a:lstStyle/>
          <a:p>
            <a:pPr eaLnBrk="1" hangingPunct="1">
              <a:lnSpc>
                <a:spcPct val="90000"/>
              </a:lnSpc>
              <a:buFont typeface="Wingdings" panose="05000000000000000000" pitchFamily="2" charset="2"/>
              <a:buNone/>
            </a:pPr>
            <a:r>
              <a:rPr lang="es-ES" altLang="es-MX" sz="2200">
                <a:solidFill>
                  <a:schemeClr val="tx2"/>
                </a:solidFill>
              </a:rPr>
              <a:t>Restricción de capacidad disponible en las subestaciones</a:t>
            </a:r>
            <a:endParaRPr lang="es-MX" altLang="es-MX" sz="2200">
              <a:solidFill>
                <a:schemeClr val="tx2"/>
              </a:solidFill>
            </a:endParaRPr>
          </a:p>
          <a:p>
            <a:pPr eaLnBrk="1" hangingPunct="1">
              <a:lnSpc>
                <a:spcPct val="90000"/>
              </a:lnSpc>
              <a:buFont typeface="Wingdings" panose="05000000000000000000" pitchFamily="2" charset="2"/>
              <a:buNone/>
            </a:pPr>
            <a:endParaRPr lang="es-ES" altLang="es-MX" sz="2200">
              <a:solidFill>
                <a:schemeClr val="tx2"/>
              </a:solidFill>
            </a:endParaRPr>
          </a:p>
          <a:p>
            <a:pPr eaLnBrk="1" hangingPunct="1">
              <a:lnSpc>
                <a:spcPct val="90000"/>
              </a:lnSpc>
              <a:buFont typeface="Wingdings" panose="05000000000000000000" pitchFamily="2" charset="2"/>
              <a:buNone/>
            </a:pPr>
            <a:r>
              <a:rPr lang="es-MX" altLang="es-MX" sz="2000"/>
              <a:t>L</a:t>
            </a:r>
            <a:r>
              <a:rPr lang="es-ES" altLang="es-MX" sz="2000"/>
              <a:t>a demanda exigida por los</a:t>
            </a:r>
            <a:r>
              <a:rPr lang="es-MX" altLang="es-MX" sz="2000"/>
              <a:t> </a:t>
            </a:r>
            <a:r>
              <a:rPr lang="es-ES" altLang="es-MX" sz="2000"/>
              <a:t>proyectos asociados a una subestación no debe exceder la capacidad de la </a:t>
            </a:r>
            <a:r>
              <a:rPr lang="es-MX" altLang="es-MX" sz="2000"/>
              <a:t>sub</a:t>
            </a:r>
            <a:r>
              <a:rPr lang="es-ES" altLang="es-MX" sz="2000"/>
              <a:t>estac</a:t>
            </a:r>
            <a:r>
              <a:rPr lang="es-MX" altLang="es-MX" sz="2000"/>
              <a:t>i</a:t>
            </a:r>
            <a:r>
              <a:rPr lang="es-ES" altLang="es-MX" sz="2000"/>
              <a:t>ón en cada</a:t>
            </a:r>
            <a:r>
              <a:rPr lang="es-MX" altLang="es-MX" sz="2000"/>
              <a:t> </a:t>
            </a:r>
            <a:r>
              <a:rPr lang="es-ES" altLang="es-MX" sz="2000"/>
              <a:t>período. </a:t>
            </a:r>
            <a:endParaRPr lang="es-MX" altLang="es-MX" sz="2000"/>
          </a:p>
          <a:p>
            <a:pPr eaLnBrk="1" hangingPunct="1">
              <a:lnSpc>
                <a:spcPct val="90000"/>
              </a:lnSpc>
              <a:buFont typeface="Wingdings" panose="05000000000000000000" pitchFamily="2" charset="2"/>
              <a:buNone/>
            </a:pPr>
            <a:endParaRPr lang="es-MX" altLang="es-MX" sz="2000"/>
          </a:p>
          <a:p>
            <a:pPr eaLnBrk="1" hangingPunct="1">
              <a:lnSpc>
                <a:spcPct val="90000"/>
              </a:lnSpc>
              <a:buFont typeface="Wingdings" panose="05000000000000000000" pitchFamily="2" charset="2"/>
              <a:buNone/>
            </a:pPr>
            <a:r>
              <a:rPr lang="es-ES" altLang="es-MX" sz="2000"/>
              <a:t>La demanda de cada proyecto se calcula como</a:t>
            </a:r>
            <a:r>
              <a:rPr lang="es-MX" altLang="es-MX" sz="2000"/>
              <a:t>:</a:t>
            </a:r>
          </a:p>
          <a:p>
            <a:pPr eaLnBrk="1" hangingPunct="1">
              <a:lnSpc>
                <a:spcPct val="90000"/>
              </a:lnSpc>
              <a:buFont typeface="Wingdings" panose="05000000000000000000" pitchFamily="2" charset="2"/>
              <a:buNone/>
            </a:pPr>
            <a:endParaRPr lang="es-MX" altLang="es-MX" sz="2000"/>
          </a:p>
          <a:p>
            <a:pPr eaLnBrk="1" hangingPunct="1">
              <a:lnSpc>
                <a:spcPct val="90000"/>
              </a:lnSpc>
              <a:buFont typeface="Wingdings" panose="05000000000000000000" pitchFamily="2" charset="2"/>
              <a:buNone/>
            </a:pPr>
            <a:r>
              <a:rPr lang="es-ES" altLang="es-MX" sz="2000"/>
              <a:t> </a:t>
            </a:r>
            <a:r>
              <a:rPr lang="es-MX" altLang="es-MX" sz="2000"/>
              <a:t>                     demanda</a:t>
            </a:r>
            <a:r>
              <a:rPr lang="es-MX" altLang="es-MX" sz="2000" baseline="-25000"/>
              <a:t>k</a:t>
            </a:r>
            <a:r>
              <a:rPr lang="es-MX" altLang="es-MX" sz="2000"/>
              <a:t> = </a:t>
            </a:r>
            <a:r>
              <a:rPr lang="es-ES" altLang="es-MX" sz="2000" i="1"/>
              <a:t>PCE* N</a:t>
            </a:r>
            <a:r>
              <a:rPr lang="es-MX" altLang="es-MX" sz="2000" i="1"/>
              <a:t>V</a:t>
            </a:r>
            <a:r>
              <a:rPr lang="es-ES" altLang="es-MX" sz="2000" i="1" baseline="-25000"/>
              <a:t>k</a:t>
            </a:r>
            <a:endParaRPr lang="es-MX" altLang="es-MX" sz="2000"/>
          </a:p>
          <a:p>
            <a:pPr eaLnBrk="1" hangingPunct="1">
              <a:lnSpc>
                <a:spcPct val="90000"/>
              </a:lnSpc>
              <a:buFont typeface="Wingdings" panose="05000000000000000000" pitchFamily="2" charset="2"/>
              <a:buNone/>
            </a:pPr>
            <a:endParaRPr lang="es-MX" altLang="es-MX" sz="2000"/>
          </a:p>
          <a:p>
            <a:pPr eaLnBrk="1" hangingPunct="1">
              <a:lnSpc>
                <a:spcPct val="90000"/>
              </a:lnSpc>
              <a:buFont typeface="Wingdings" panose="05000000000000000000" pitchFamily="2" charset="2"/>
              <a:buNone/>
            </a:pPr>
            <a:r>
              <a:rPr lang="es-ES" altLang="es-MX" sz="2000"/>
              <a:t>Donde</a:t>
            </a:r>
            <a:r>
              <a:rPr lang="es-MX" altLang="es-MX" sz="2000"/>
              <a:t>: </a:t>
            </a:r>
          </a:p>
          <a:p>
            <a:pPr eaLnBrk="1" hangingPunct="1">
              <a:lnSpc>
                <a:spcPct val="90000"/>
              </a:lnSpc>
              <a:buFont typeface="Wingdings" panose="05000000000000000000" pitchFamily="2" charset="2"/>
              <a:buNone/>
            </a:pPr>
            <a:endParaRPr lang="es-ES" altLang="es-MX" sz="2000"/>
          </a:p>
          <a:p>
            <a:pPr eaLnBrk="1" hangingPunct="1">
              <a:lnSpc>
                <a:spcPct val="90000"/>
              </a:lnSpc>
              <a:buFont typeface="Wingdings" panose="05000000000000000000" pitchFamily="2" charset="2"/>
              <a:buNone/>
            </a:pPr>
            <a:r>
              <a:rPr lang="es-MX" altLang="es-MX" sz="2000"/>
              <a:t>   </a:t>
            </a:r>
            <a:r>
              <a:rPr lang="es-ES" altLang="es-MX" sz="2000"/>
              <a:t>PCE es el promedio de consumo de energía por vivienda en kilovatios por año (kWa).</a:t>
            </a:r>
          </a:p>
          <a:p>
            <a:pPr eaLnBrk="1" hangingPunct="1">
              <a:lnSpc>
                <a:spcPct val="90000"/>
              </a:lnSpc>
              <a:buFont typeface="Wingdings" panose="05000000000000000000" pitchFamily="2" charset="2"/>
              <a:buNone/>
            </a:pPr>
            <a:endParaRPr lang="es-ES" altLang="es-MX" sz="2000"/>
          </a:p>
        </p:txBody>
      </p:sp>
      <p:sp>
        <p:nvSpPr>
          <p:cNvPr id="46083" name="Rectangle 3">
            <a:extLst>
              <a:ext uri="{FF2B5EF4-FFF2-40B4-BE49-F238E27FC236}">
                <a16:creationId xmlns:a16="http://schemas.microsoft.com/office/drawing/2014/main" id="{651D4028-2344-4BAA-B2B5-65CA078927B6}"/>
              </a:ext>
            </a:extLst>
          </p:cNvPr>
          <p:cNvSpPr>
            <a:spLocks noChangeArrowheads="1"/>
          </p:cNvSpPr>
          <p:nvPr/>
        </p:nvSpPr>
        <p:spPr bwMode="auto">
          <a:xfrm>
            <a:off x="701675" y="4506913"/>
            <a:ext cx="8229600"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endParaRPr lang="es-MX" altLang="es-MX" sz="1800" i="1">
              <a:latin typeface="Arial" panose="020B0604020202020204" pitchFamily="34" charset="0"/>
            </a:endParaRPr>
          </a:p>
          <a:p>
            <a:pPr eaLnBrk="1" hangingPunct="1">
              <a:spcBef>
                <a:spcPct val="50000"/>
              </a:spcBef>
              <a:buClrTx/>
              <a:buSzTx/>
              <a:buFontTx/>
              <a:buNone/>
            </a:pPr>
            <a:endParaRPr lang="es-MX" altLang="es-MX" sz="1800">
              <a:latin typeface="Arial" panose="020B0604020202020204" pitchFamily="34" charset="0"/>
            </a:endParaRPr>
          </a:p>
          <a:p>
            <a:pPr eaLnBrk="1" hangingPunct="1">
              <a:spcBef>
                <a:spcPct val="50000"/>
              </a:spcBef>
              <a:buClrTx/>
              <a:buSzTx/>
              <a:buFontTx/>
              <a:buNone/>
            </a:pPr>
            <a:r>
              <a:rPr lang="es-ES" altLang="es-MX" sz="2000"/>
              <a:t>La sumatoria se hace sobre todos los proyectos asociados a la subestación </a:t>
            </a:r>
          </a:p>
        </p:txBody>
      </p:sp>
      <p:graphicFrame>
        <p:nvGraphicFramePr>
          <p:cNvPr id="46084" name="Object 4">
            <a:extLst>
              <a:ext uri="{FF2B5EF4-FFF2-40B4-BE49-F238E27FC236}">
                <a16:creationId xmlns:a16="http://schemas.microsoft.com/office/drawing/2014/main" id="{BCE2D4DD-CA18-41D9-8222-6BC84840609A}"/>
              </a:ext>
            </a:extLst>
          </p:cNvPr>
          <p:cNvGraphicFramePr>
            <a:graphicFrameLocks noChangeAspect="1"/>
          </p:cNvGraphicFramePr>
          <p:nvPr/>
        </p:nvGraphicFramePr>
        <p:xfrm>
          <a:off x="1600200" y="6078538"/>
          <a:ext cx="3673475" cy="595312"/>
        </p:xfrm>
        <a:graphic>
          <a:graphicData uri="http://schemas.openxmlformats.org/presentationml/2006/ole">
            <mc:AlternateContent xmlns:mc="http://schemas.openxmlformats.org/markup-compatibility/2006">
              <mc:Choice xmlns:v="urn:schemas-microsoft-com:vml" Requires="v">
                <p:oleObj spid="_x0000_s22530" name="Ecuación" r:id="rId3" imgW="2120900" imgH="342900" progId="Equation.3">
                  <p:embed/>
                </p:oleObj>
              </mc:Choice>
              <mc:Fallback>
                <p:oleObj name="Ecuación" r:id="rId3" imgW="2120900" imgH="342900" progId="Equation.3">
                  <p:embed/>
                  <p:pic>
                    <p:nvPicPr>
                      <p:cNvPr id="46084" name="Object 4">
                        <a:extLst>
                          <a:ext uri="{FF2B5EF4-FFF2-40B4-BE49-F238E27FC236}">
                            <a16:creationId xmlns:a16="http://schemas.microsoft.com/office/drawing/2014/main" id="{BCE2D4DD-CA18-41D9-8222-6BC848406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6078538"/>
                        <a:ext cx="3673475" cy="595312"/>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5" name="Text Box 5">
            <a:extLst>
              <a:ext uri="{FF2B5EF4-FFF2-40B4-BE49-F238E27FC236}">
                <a16:creationId xmlns:a16="http://schemas.microsoft.com/office/drawing/2014/main" id="{E0DEF3A4-EDB6-4BB2-8E00-4A2DFB8934A7}"/>
              </a:ext>
            </a:extLst>
          </p:cNvPr>
          <p:cNvSpPr txBox="1">
            <a:spLocks noChangeArrowheads="1"/>
          </p:cNvSpPr>
          <p:nvPr/>
        </p:nvSpPr>
        <p:spPr bwMode="auto">
          <a:xfrm>
            <a:off x="5562600" y="6078538"/>
            <a:ext cx="3200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MX" altLang="es-MX" sz="1800"/>
              <a:t>Para todo t y subestación l</a:t>
            </a:r>
            <a:endParaRPr lang="es-ES" altLang="es-MX"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9D9AD2-C1AF-4EB1-840A-58193F239A31}"/>
              </a:ext>
            </a:extLst>
          </p:cNvPr>
          <p:cNvSpPr>
            <a:spLocks noGrp="1"/>
          </p:cNvSpPr>
          <p:nvPr>
            <p:ph idx="1"/>
          </p:nvPr>
        </p:nvSpPr>
        <p:spPr>
          <a:xfrm>
            <a:off x="628650" y="1210286"/>
            <a:ext cx="7886700" cy="4437427"/>
          </a:xfrm>
        </p:spPr>
        <p:txBody>
          <a:bodyPr>
            <a:noAutofit/>
          </a:bodyPr>
          <a:lstStyle/>
          <a:p>
            <a:pPr marL="0" indent="0">
              <a:buNone/>
            </a:pPr>
            <a:r>
              <a:rPr lang="en-US" sz="2600" dirty="0"/>
              <a:t>A </a:t>
            </a:r>
            <a:r>
              <a:rPr lang="en-US" sz="2600" dirty="0" err="1"/>
              <a:t>pesar</a:t>
            </a:r>
            <a:r>
              <a:rPr lang="en-US" sz="2600" dirty="0"/>
              <a:t> de que se </a:t>
            </a:r>
            <a:r>
              <a:rPr lang="en-US" sz="2600" dirty="0" err="1"/>
              <a:t>puede</a:t>
            </a:r>
            <a:r>
              <a:rPr lang="en-US" sz="2600" dirty="0"/>
              <a:t> </a:t>
            </a:r>
            <a:r>
              <a:rPr lang="en-US" sz="2600" dirty="0" err="1"/>
              <a:t>acelerar</a:t>
            </a:r>
            <a:r>
              <a:rPr lang="en-US" sz="2600" dirty="0"/>
              <a:t> el </a:t>
            </a:r>
            <a:r>
              <a:rPr lang="en-US" sz="2600" dirty="0" err="1"/>
              <a:t>proceso</a:t>
            </a:r>
            <a:r>
              <a:rPr lang="en-US" sz="2600" dirty="0"/>
              <a:t> de </a:t>
            </a:r>
            <a:r>
              <a:rPr lang="en-US" sz="2600" dirty="0" err="1"/>
              <a:t>entrenamiento</a:t>
            </a:r>
            <a:r>
              <a:rPr lang="en-US" sz="2600" dirty="0"/>
              <a:t> </a:t>
            </a:r>
            <a:r>
              <a:rPr lang="en-US" sz="2600" dirty="0" err="1"/>
              <a:t>en</a:t>
            </a:r>
            <a:r>
              <a:rPr lang="en-US" sz="2600" dirty="0"/>
              <a:t> </a:t>
            </a:r>
            <a:r>
              <a:rPr lang="en-US" sz="2600" dirty="0" err="1"/>
              <a:t>algunos</a:t>
            </a:r>
            <a:r>
              <a:rPr lang="en-US" sz="2600" dirty="0"/>
              <a:t> </a:t>
            </a:r>
            <a:r>
              <a:rPr lang="en-US" sz="2600" dirty="0" err="1"/>
              <a:t>problemas</a:t>
            </a:r>
            <a:r>
              <a:rPr lang="en-US" sz="2600" dirty="0"/>
              <a:t>, </a:t>
            </a:r>
            <a:r>
              <a:rPr lang="en-US" sz="2600" dirty="0" err="1"/>
              <a:t>tiene</a:t>
            </a:r>
            <a:r>
              <a:rPr lang="en-US" sz="2600" dirty="0"/>
              <a:t> </a:t>
            </a:r>
            <a:r>
              <a:rPr lang="en-US" sz="2600" dirty="0" err="1"/>
              <a:t>alguna</a:t>
            </a:r>
            <a:r>
              <a:rPr lang="en-US" sz="2600" dirty="0"/>
              <a:t> </a:t>
            </a:r>
            <a:r>
              <a:rPr lang="en-US" sz="2600" dirty="0" err="1"/>
              <a:t>desventajas</a:t>
            </a:r>
            <a:r>
              <a:rPr lang="en-US" sz="2600" dirty="0"/>
              <a:t>:</a:t>
            </a:r>
          </a:p>
          <a:p>
            <a:endParaRPr lang="en-US" sz="2600" dirty="0"/>
          </a:p>
          <a:p>
            <a:r>
              <a:rPr lang="en-US" sz="2600" dirty="0" err="1"/>
              <a:t>Requiere</a:t>
            </a:r>
            <a:r>
              <a:rPr lang="en-US" sz="2600" dirty="0"/>
              <a:t> </a:t>
            </a:r>
            <a:r>
              <a:rPr lang="en-US" sz="2600" dirty="0" err="1"/>
              <a:t>mucho</a:t>
            </a:r>
            <a:r>
              <a:rPr lang="en-US" sz="2600" dirty="0"/>
              <a:t> </a:t>
            </a:r>
            <a:r>
              <a:rPr lang="en-US" sz="2600" dirty="0" err="1"/>
              <a:t>poder</a:t>
            </a:r>
            <a:r>
              <a:rPr lang="en-US" sz="2600" dirty="0"/>
              <a:t> de </a:t>
            </a:r>
            <a:r>
              <a:rPr lang="en-US" sz="2600" dirty="0" err="1"/>
              <a:t>procesamiento</a:t>
            </a:r>
            <a:r>
              <a:rPr lang="en-US" sz="2600" dirty="0"/>
              <a:t>. </a:t>
            </a:r>
            <a:r>
              <a:rPr lang="en-US" sz="2600" u="sng" dirty="0" err="1"/>
              <a:t>Entrenar</a:t>
            </a:r>
            <a:r>
              <a:rPr lang="en-US" sz="2600" u="sng" dirty="0"/>
              <a:t> </a:t>
            </a:r>
            <a:r>
              <a:rPr lang="en-US" sz="2600" u="sng" dirty="0" err="1"/>
              <a:t>muchas</a:t>
            </a:r>
            <a:r>
              <a:rPr lang="en-US" sz="2600" u="sng" dirty="0"/>
              <a:t> NN </a:t>
            </a:r>
            <a:r>
              <a:rPr lang="en-US" sz="2600" u="sng" dirty="0" err="1"/>
              <a:t>simultáneamente</a:t>
            </a:r>
            <a:r>
              <a:rPr lang="en-US" sz="2600" u="sng" dirty="0"/>
              <a:t> require </a:t>
            </a:r>
            <a:r>
              <a:rPr lang="en-US" sz="2600" u="sng" dirty="0" err="1"/>
              <a:t>mucho</a:t>
            </a:r>
            <a:r>
              <a:rPr lang="en-US" sz="2600" u="sng" dirty="0"/>
              <a:t> </a:t>
            </a:r>
            <a:r>
              <a:rPr lang="en-US" sz="2600" u="sng" dirty="0" err="1"/>
              <a:t>tiempo</a:t>
            </a:r>
            <a:r>
              <a:rPr lang="en-US" sz="2600" u="sng" dirty="0"/>
              <a:t> y </a:t>
            </a:r>
            <a:r>
              <a:rPr lang="en-US" sz="2600" u="sng" dirty="0" err="1"/>
              <a:t>recursos</a:t>
            </a:r>
            <a:r>
              <a:rPr lang="en-US" sz="2600" u="sng" dirty="0"/>
              <a:t> </a:t>
            </a:r>
            <a:r>
              <a:rPr lang="en-US" sz="2600" u="sng" dirty="0" err="1"/>
              <a:t>computaciones</a:t>
            </a:r>
            <a:r>
              <a:rPr lang="en-US" sz="2600" u="sng" dirty="0"/>
              <a:t>. </a:t>
            </a:r>
            <a:endParaRPr lang="en-US" sz="2600" dirty="0"/>
          </a:p>
          <a:p>
            <a:endParaRPr lang="en-US" sz="2600" dirty="0"/>
          </a:p>
          <a:p>
            <a:r>
              <a:rPr lang="en-US" sz="2600" dirty="0"/>
              <a:t>Pero </a:t>
            </a:r>
            <a:r>
              <a:rPr lang="en-US" sz="2600" dirty="0" err="1"/>
              <a:t>esto</a:t>
            </a:r>
            <a:r>
              <a:rPr lang="en-US" sz="2600" dirty="0"/>
              <a:t> </a:t>
            </a:r>
            <a:r>
              <a:rPr lang="en-US" sz="2600" dirty="0" err="1"/>
              <a:t>va</a:t>
            </a:r>
            <a:r>
              <a:rPr lang="en-US" sz="2600" dirty="0"/>
              <a:t> </a:t>
            </a:r>
            <a:r>
              <a:rPr lang="en-US" sz="2600" dirty="0" err="1"/>
              <a:t>mejorando</a:t>
            </a:r>
            <a:r>
              <a:rPr lang="en-US" sz="2600" dirty="0"/>
              <a:t> </a:t>
            </a:r>
            <a:r>
              <a:rPr lang="en-US" sz="2600" dirty="0" err="1"/>
              <a:t>cada</a:t>
            </a:r>
            <a:r>
              <a:rPr lang="en-US" sz="2600" dirty="0"/>
              <a:t> </a:t>
            </a:r>
            <a:r>
              <a:rPr lang="en-US" sz="2600" dirty="0" err="1"/>
              <a:t>dia</a:t>
            </a:r>
            <a:r>
              <a:rPr lang="en-US" sz="2600" dirty="0"/>
              <a:t> </a:t>
            </a:r>
            <a:r>
              <a:rPr lang="en-US" sz="2600" dirty="0" err="1"/>
              <a:t>asi</a:t>
            </a:r>
            <a:r>
              <a:rPr lang="en-US" sz="2600" dirty="0"/>
              <a:t> que es un </a:t>
            </a:r>
            <a:r>
              <a:rPr lang="en-US" sz="2600" dirty="0" err="1"/>
              <a:t>método</a:t>
            </a:r>
            <a:r>
              <a:rPr lang="en-US" sz="2600" dirty="0"/>
              <a:t> </a:t>
            </a:r>
            <a:r>
              <a:rPr lang="en-US" sz="2600" dirty="0" err="1"/>
              <a:t>muy</a:t>
            </a:r>
            <a:r>
              <a:rPr lang="en-US" sz="2600" dirty="0"/>
              <a:t> </a:t>
            </a:r>
            <a:r>
              <a:rPr lang="en-US" sz="2600" dirty="0" err="1"/>
              <a:t>prometedor</a:t>
            </a:r>
            <a:r>
              <a:rPr lang="en-US" sz="2600" dirty="0"/>
              <a:t> para </a:t>
            </a:r>
            <a:r>
              <a:rPr lang="en-US" sz="2600" dirty="0" err="1"/>
              <a:t>entrenamiento</a:t>
            </a:r>
            <a:r>
              <a:rPr lang="en-US" sz="2600" dirty="0"/>
              <a:t>.</a:t>
            </a:r>
          </a:p>
          <a:p>
            <a:endParaRPr lang="en-US" sz="2600" dirty="0"/>
          </a:p>
          <a:p>
            <a:pPr marL="0" indent="0">
              <a:buNone/>
            </a:pPr>
            <a:endParaRPr lang="es-MX" sz="2600" dirty="0"/>
          </a:p>
        </p:txBody>
      </p:sp>
    </p:spTree>
    <p:extLst>
      <p:ext uri="{BB962C8B-B14F-4D97-AF65-F5344CB8AC3E}">
        <p14:creationId xmlns:p14="http://schemas.microsoft.com/office/powerpoint/2010/main" val="1262418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665C615-6BE5-4F17-B4A4-5890C7B89140}"/>
              </a:ext>
            </a:extLst>
          </p:cNvPr>
          <p:cNvSpPr>
            <a:spLocks noGrp="1" noChangeArrowheads="1"/>
          </p:cNvSpPr>
          <p:nvPr>
            <p:ph type="title"/>
          </p:nvPr>
        </p:nvSpPr>
        <p:spPr>
          <a:xfrm>
            <a:off x="381000" y="-228600"/>
            <a:ext cx="9356725" cy="1143000"/>
          </a:xfrm>
        </p:spPr>
        <p:txBody>
          <a:bodyPr/>
          <a:lstStyle/>
          <a:p>
            <a:pPr eaLnBrk="1" hangingPunct="1"/>
            <a:r>
              <a:rPr lang="es-ES_tradnl" altLang="es-MX" sz="3200"/>
              <a:t>Soluciones no dominadas Objetivo 1 y 3</a:t>
            </a:r>
            <a:endParaRPr lang="es-ES" altLang="es-MX" sz="3200"/>
          </a:p>
        </p:txBody>
      </p:sp>
      <p:graphicFrame>
        <p:nvGraphicFramePr>
          <p:cNvPr id="47107" name="Object 3">
            <a:extLst>
              <a:ext uri="{FF2B5EF4-FFF2-40B4-BE49-F238E27FC236}">
                <a16:creationId xmlns:a16="http://schemas.microsoft.com/office/drawing/2014/main" id="{CB343802-28A3-48FD-B2C3-2DB9FB6E669C}"/>
              </a:ext>
            </a:extLst>
          </p:cNvPr>
          <p:cNvGraphicFramePr>
            <a:graphicFrameLocks noChangeAspect="1"/>
          </p:cNvGraphicFramePr>
          <p:nvPr/>
        </p:nvGraphicFramePr>
        <p:xfrm>
          <a:off x="1524000" y="1752600"/>
          <a:ext cx="5638800" cy="4302125"/>
        </p:xfrm>
        <a:graphic>
          <a:graphicData uri="http://schemas.openxmlformats.org/presentationml/2006/ole">
            <mc:AlternateContent xmlns:mc="http://schemas.openxmlformats.org/markup-compatibility/2006">
              <mc:Choice xmlns:v="urn:schemas-microsoft-com:vml" Requires="v">
                <p:oleObj spid="_x0000_s21506" name="Gráfico" r:id="rId3" imgW="5610487" imgH="2962476" progId="Excel.Chart.8">
                  <p:embed/>
                </p:oleObj>
              </mc:Choice>
              <mc:Fallback>
                <p:oleObj name="Gráfico" r:id="rId3" imgW="5610487" imgH="2962476" progId="Excel.Chart.8">
                  <p:embed/>
                  <p:pic>
                    <p:nvPicPr>
                      <p:cNvPr id="47107" name="Object 3">
                        <a:extLst>
                          <a:ext uri="{FF2B5EF4-FFF2-40B4-BE49-F238E27FC236}">
                            <a16:creationId xmlns:a16="http://schemas.microsoft.com/office/drawing/2014/main" id="{CB343802-28A3-48FD-B2C3-2DB9FB6E6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752600"/>
                        <a:ext cx="5638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51534F4-0209-462B-9391-1894816ED291}"/>
              </a:ext>
            </a:extLst>
          </p:cNvPr>
          <p:cNvSpPr>
            <a:spLocks noChangeArrowheads="1"/>
          </p:cNvSpPr>
          <p:nvPr/>
        </p:nvSpPr>
        <p:spPr bwMode="auto">
          <a:xfrm>
            <a:off x="0" y="304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CO" altLang="es-MX" sz="4000" b="1">
                <a:solidFill>
                  <a:schemeClr val="tx2"/>
                </a:solidFill>
              </a:rPr>
              <a:t>Una de las soluciones con AG</a:t>
            </a:r>
            <a:endParaRPr lang="es-ES" altLang="es-MX" sz="4000" b="1">
              <a:solidFill>
                <a:schemeClr val="tx2"/>
              </a:solidFill>
            </a:endParaRPr>
          </a:p>
        </p:txBody>
      </p:sp>
      <p:pic>
        <p:nvPicPr>
          <p:cNvPr id="48131" name="Picture 3">
            <a:extLst>
              <a:ext uri="{FF2B5EF4-FFF2-40B4-BE49-F238E27FC236}">
                <a16:creationId xmlns:a16="http://schemas.microsoft.com/office/drawing/2014/main" id="{DC970147-118D-44EE-9436-5368A9EB19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524000"/>
            <a:ext cx="83820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a:extLst>
              <a:ext uri="{FF2B5EF4-FFF2-40B4-BE49-F238E27FC236}">
                <a16:creationId xmlns:a16="http://schemas.microsoft.com/office/drawing/2014/main" id="{D8E7D291-7DD9-4C3B-B458-E6E90C590C1A}"/>
              </a:ext>
            </a:extLst>
          </p:cNvPr>
          <p:cNvSpPr txBox="1">
            <a:spLocks noChangeArrowheads="1"/>
          </p:cNvSpPr>
          <p:nvPr/>
        </p:nvSpPr>
        <p:spPr bwMode="auto">
          <a:xfrm>
            <a:off x="1524000" y="60198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CO" altLang="es-MX" sz="2400" b="1">
                <a:cs typeface="Times New Roman" panose="02020603050405020304" pitchFamily="18" charset="0"/>
              </a:rPr>
              <a:t>Cobertura final en los municipios</a:t>
            </a:r>
            <a:r>
              <a:rPr lang="es-ES" altLang="es-MX" sz="240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9A5D8C1-76D2-4EC3-9826-93B4D3A1CD23}"/>
              </a:ext>
            </a:extLst>
          </p:cNvPr>
          <p:cNvSpPr>
            <a:spLocks noGrp="1" noChangeArrowheads="1"/>
          </p:cNvSpPr>
          <p:nvPr>
            <p:ph type="ctrTitle"/>
          </p:nvPr>
        </p:nvSpPr>
        <p:spPr/>
        <p:txBody>
          <a:bodyPr/>
          <a:lstStyle/>
          <a:p>
            <a:pPr eaLnBrk="1" hangingPunct="1"/>
            <a:r>
              <a:rPr lang="es-MX" altLang="es-MX"/>
              <a:t>	</a:t>
            </a:r>
            <a:endParaRPr lang="es-CO" altLang="es-MX"/>
          </a:p>
        </p:txBody>
      </p:sp>
      <p:sp>
        <p:nvSpPr>
          <p:cNvPr id="49155" name="Text Box 4">
            <a:extLst>
              <a:ext uri="{FF2B5EF4-FFF2-40B4-BE49-F238E27FC236}">
                <a16:creationId xmlns:a16="http://schemas.microsoft.com/office/drawing/2014/main" id="{079D284D-FA3A-4180-A9EB-379439C611A9}"/>
              </a:ext>
            </a:extLst>
          </p:cNvPr>
          <p:cNvSpPr txBox="1">
            <a:spLocks noChangeArrowheads="1"/>
          </p:cNvSpPr>
          <p:nvPr/>
        </p:nvSpPr>
        <p:spPr bwMode="auto">
          <a:xfrm>
            <a:off x="228600" y="304800"/>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MX" altLang="es-MX" sz="2800" b="1">
                <a:solidFill>
                  <a:schemeClr val="accent2"/>
                </a:solidFill>
                <a:latin typeface="Arial" panose="020B0604020202020204" pitchFamily="34" charset="0"/>
                <a:cs typeface="Arial" panose="020B0604020202020204" pitchFamily="34" charset="0"/>
              </a:rPr>
              <a:t>Aplicación: Programación de rodamientos en vehiculos de transporte publico en Manizales</a:t>
            </a:r>
            <a:endParaRPr lang="es-CO" altLang="es-MX" sz="2800" b="1">
              <a:solidFill>
                <a:schemeClr val="accent2"/>
              </a:solidFill>
              <a:latin typeface="Arial" panose="020B0604020202020204" pitchFamily="34" charset="0"/>
              <a:cs typeface="Arial" panose="020B0604020202020204" pitchFamily="34" charset="0"/>
            </a:endParaRPr>
          </a:p>
        </p:txBody>
      </p:sp>
      <p:pic>
        <p:nvPicPr>
          <p:cNvPr id="49156" name="Picture 5" descr="bus1">
            <a:extLst>
              <a:ext uri="{FF2B5EF4-FFF2-40B4-BE49-F238E27FC236}">
                <a16:creationId xmlns:a16="http://schemas.microsoft.com/office/drawing/2014/main" id="{EF99041A-925D-42E0-9F2F-3E141089B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57400"/>
            <a:ext cx="325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7">
            <a:extLst>
              <a:ext uri="{FF2B5EF4-FFF2-40B4-BE49-F238E27FC236}">
                <a16:creationId xmlns:a16="http://schemas.microsoft.com/office/drawing/2014/main" id="{CDFB6CFB-3DE2-4080-A61D-D2ABAD810A2B}"/>
              </a:ext>
            </a:extLst>
          </p:cNvPr>
          <p:cNvSpPr txBox="1">
            <a:spLocks noChangeArrowheads="1"/>
          </p:cNvSpPr>
          <p:nvPr/>
        </p:nvSpPr>
        <p:spPr bwMode="auto">
          <a:xfrm>
            <a:off x="381000" y="4999038"/>
            <a:ext cx="82296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MX" altLang="es-MX" sz="2600">
                <a:latin typeface="Arial" panose="020B0604020202020204" pitchFamily="34" charset="0"/>
                <a:cs typeface="Arial" panose="020B0604020202020204" pitchFamily="34" charset="0"/>
              </a:rPr>
              <a:t>Objetivo: Programar los despachos de los buses de una ruta en la ciudad de Manizales</a:t>
            </a:r>
            <a:endParaRPr lang="es-ES" altLang="es-MX" sz="260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96D9009-E4B1-4C1D-B982-FA46022E130D}"/>
              </a:ext>
            </a:extLst>
          </p:cNvPr>
          <p:cNvSpPr>
            <a:spLocks noGrp="1" noChangeArrowheads="1"/>
          </p:cNvSpPr>
          <p:nvPr>
            <p:ph type="body" idx="1"/>
          </p:nvPr>
        </p:nvSpPr>
        <p:spPr>
          <a:xfrm>
            <a:off x="838200" y="1676400"/>
            <a:ext cx="7772400" cy="4114800"/>
          </a:xfrm>
        </p:spPr>
        <p:txBody>
          <a:bodyPr/>
          <a:lstStyle/>
          <a:p>
            <a:pPr eaLnBrk="1" hangingPunct="1">
              <a:lnSpc>
                <a:spcPct val="90000"/>
              </a:lnSpc>
            </a:pPr>
            <a:r>
              <a:rPr lang="es-MX" altLang="es-MX" sz="2400"/>
              <a:t>La operación del sistema es muy desorganizada.</a:t>
            </a:r>
            <a:endParaRPr lang="es-CO" altLang="es-MX" sz="2400"/>
          </a:p>
          <a:p>
            <a:pPr eaLnBrk="1" hangingPunct="1">
              <a:lnSpc>
                <a:spcPct val="90000"/>
              </a:lnSpc>
            </a:pPr>
            <a:r>
              <a:rPr lang="es-ES" altLang="es-MX" sz="2400"/>
              <a:t>Existe una gran sobreoferta de servicio.</a:t>
            </a:r>
          </a:p>
          <a:p>
            <a:pPr eaLnBrk="1" hangingPunct="1">
              <a:lnSpc>
                <a:spcPct val="90000"/>
              </a:lnSpc>
            </a:pPr>
            <a:r>
              <a:rPr lang="es-ES" altLang="es-MX" sz="2400"/>
              <a:t>Los buses son lentos, no son calculables, ni confiables.</a:t>
            </a:r>
          </a:p>
          <a:p>
            <a:pPr eaLnBrk="1" hangingPunct="1">
              <a:lnSpc>
                <a:spcPct val="90000"/>
              </a:lnSpc>
            </a:pPr>
            <a:r>
              <a:rPr lang="es-ES" altLang="es-MX" sz="2400"/>
              <a:t>Los conductores trabajan durante largas jornadas y sin descansos apropiados. </a:t>
            </a:r>
          </a:p>
          <a:p>
            <a:pPr eaLnBrk="1" hangingPunct="1">
              <a:lnSpc>
                <a:spcPct val="90000"/>
              </a:lnSpc>
            </a:pPr>
            <a:r>
              <a:rPr lang="es-ES" altLang="es-MX" sz="2400"/>
              <a:t>Las ganancias para los propietarios y conductores son cada vez más reducidas.</a:t>
            </a:r>
          </a:p>
          <a:p>
            <a:pPr eaLnBrk="1" hangingPunct="1">
              <a:lnSpc>
                <a:spcPct val="90000"/>
              </a:lnSpc>
            </a:pPr>
            <a:r>
              <a:rPr lang="es-MX" altLang="es-MX" sz="2400"/>
              <a:t>Se genera gran contaminación ambiental y estrés.</a:t>
            </a:r>
          </a:p>
          <a:p>
            <a:pPr eaLnBrk="1" hangingPunct="1">
              <a:lnSpc>
                <a:spcPct val="90000"/>
              </a:lnSpc>
            </a:pPr>
            <a:r>
              <a:rPr lang="es-MX" altLang="es-MX" sz="2400"/>
              <a:t>La zona centro de las ciudades presenta gran congestión vehicular.</a:t>
            </a:r>
            <a:r>
              <a:rPr lang="es-ES" altLang="es-MX"/>
              <a:t> </a:t>
            </a:r>
            <a:endParaRPr lang="es-MX" altLang="es-MX"/>
          </a:p>
        </p:txBody>
      </p:sp>
      <p:sp>
        <p:nvSpPr>
          <p:cNvPr id="51203" name="Rectangle 3">
            <a:extLst>
              <a:ext uri="{FF2B5EF4-FFF2-40B4-BE49-F238E27FC236}">
                <a16:creationId xmlns:a16="http://schemas.microsoft.com/office/drawing/2014/main" id="{894A1645-0454-4E35-B2CD-C8B0006327EC}"/>
              </a:ext>
            </a:extLst>
          </p:cNvPr>
          <p:cNvSpPr>
            <a:spLocks noGrp="1" noChangeArrowheads="1"/>
          </p:cNvSpPr>
          <p:nvPr>
            <p:ph type="title"/>
          </p:nvPr>
        </p:nvSpPr>
        <p:spPr>
          <a:xfrm>
            <a:off x="838200" y="0"/>
            <a:ext cx="8305800" cy="1143000"/>
          </a:xfrm>
          <a:noFill/>
        </p:spPr>
        <p:txBody>
          <a:bodyPr anchor="ctr"/>
          <a:lstStyle/>
          <a:p>
            <a:pPr eaLnBrk="1" hangingPunct="1"/>
            <a:r>
              <a:rPr lang="es-MX" altLang="es-MX" sz="3600" b="1"/>
              <a:t>El transporte público en Colombia:</a:t>
            </a:r>
            <a:endParaRPr lang="es-CO" altLang="es-MX" sz="36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8548EA02-D8B2-459F-AAA2-D751F5B436B4}"/>
              </a:ext>
            </a:extLst>
          </p:cNvPr>
          <p:cNvSpPr>
            <a:spLocks noGrp="1" noChangeArrowheads="1"/>
          </p:cNvSpPr>
          <p:nvPr>
            <p:ph type="body" idx="1"/>
          </p:nvPr>
        </p:nvSpPr>
        <p:spPr>
          <a:xfrm>
            <a:off x="685800" y="1447800"/>
            <a:ext cx="7772400" cy="4114800"/>
          </a:xfrm>
        </p:spPr>
        <p:txBody>
          <a:bodyPr/>
          <a:lstStyle/>
          <a:p>
            <a:pPr algn="just" eaLnBrk="1" hangingPunct="1"/>
            <a:r>
              <a:rPr lang="es-ES" altLang="es-MX">
                <a:latin typeface="Arial" panose="020B0604020202020204" pitchFamily="34" charset="0"/>
                <a:cs typeface="Arial" panose="020B0604020202020204" pitchFamily="34" charset="0"/>
              </a:rPr>
              <a:t>la programación de itinerarios se maneja en el mundo como </a:t>
            </a:r>
            <a:r>
              <a:rPr lang="es-ES" altLang="es-MX">
                <a:solidFill>
                  <a:schemeClr val="tx2"/>
                </a:solidFill>
                <a:latin typeface="Arial" panose="020B0604020202020204" pitchFamily="34" charset="0"/>
                <a:cs typeface="Arial" panose="020B0604020202020204" pitchFamily="34" charset="0"/>
              </a:rPr>
              <a:t>“</a:t>
            </a:r>
            <a:r>
              <a:rPr lang="es-ES" altLang="es-MX" i="1">
                <a:solidFill>
                  <a:schemeClr val="tx2"/>
                </a:solidFill>
                <a:latin typeface="Arial" panose="020B0604020202020204" pitchFamily="34" charset="0"/>
                <a:cs typeface="Arial" panose="020B0604020202020204" pitchFamily="34" charset="0"/>
              </a:rPr>
              <a:t>Bus driver scheduling problem</a:t>
            </a:r>
            <a:r>
              <a:rPr lang="es-ES" altLang="es-MX">
                <a:solidFill>
                  <a:schemeClr val="tx2"/>
                </a:solidFill>
                <a:latin typeface="Arial" panose="020B0604020202020204" pitchFamily="34" charset="0"/>
                <a:cs typeface="Arial" panose="020B0604020202020204" pitchFamily="34" charset="0"/>
              </a:rPr>
              <a:t>” </a:t>
            </a:r>
            <a:endParaRPr lang="es-MX" altLang="es-MX">
              <a:solidFill>
                <a:schemeClr val="tx2"/>
              </a:solidFill>
              <a:latin typeface="Arial" panose="020B0604020202020204" pitchFamily="34" charset="0"/>
              <a:cs typeface="Arial" panose="020B0604020202020204" pitchFamily="34" charset="0"/>
            </a:endParaRPr>
          </a:p>
          <a:p>
            <a:pPr algn="just" eaLnBrk="1" hangingPunct="1"/>
            <a:endParaRPr lang="es-MX" altLang="es-MX">
              <a:solidFill>
                <a:schemeClr val="tx2"/>
              </a:solidFill>
              <a:latin typeface="Arial" panose="020B0604020202020204" pitchFamily="34" charset="0"/>
              <a:cs typeface="Arial" panose="020B0604020202020204" pitchFamily="34" charset="0"/>
            </a:endParaRPr>
          </a:p>
          <a:p>
            <a:pPr algn="just" eaLnBrk="1" hangingPunct="1"/>
            <a:r>
              <a:rPr lang="es-MX" altLang="es-MX">
                <a:latin typeface="Arial" panose="020B0604020202020204" pitchFamily="34" charset="0"/>
                <a:cs typeface="Arial" panose="020B0604020202020204" pitchFamily="34" charset="0"/>
              </a:rPr>
              <a:t>Pero en </a:t>
            </a:r>
            <a:r>
              <a:rPr lang="es-ES" altLang="es-MX">
                <a:latin typeface="Arial" panose="020B0604020202020204" pitchFamily="34" charset="0"/>
                <a:cs typeface="Arial" panose="020B0604020202020204" pitchFamily="34" charset="0"/>
              </a:rPr>
              <a:t>Colombia se programan vehículos y en el resto del mundo se programan conductores. </a:t>
            </a:r>
            <a:endParaRPr lang="es-ES" altLang="es-MX"/>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4CE5F76-B55D-438C-8EA1-A1E6418D9432}"/>
              </a:ext>
            </a:extLst>
          </p:cNvPr>
          <p:cNvSpPr>
            <a:spLocks noGrp="1" noChangeArrowheads="1"/>
          </p:cNvSpPr>
          <p:nvPr>
            <p:ph type="title"/>
          </p:nvPr>
        </p:nvSpPr>
        <p:spPr>
          <a:xfrm>
            <a:off x="790575" y="0"/>
            <a:ext cx="7793038" cy="1143000"/>
          </a:xfrm>
        </p:spPr>
        <p:txBody>
          <a:bodyPr/>
          <a:lstStyle/>
          <a:p>
            <a:pPr algn="ctr" eaLnBrk="1" hangingPunct="1"/>
            <a:r>
              <a:rPr lang="es-MX" altLang="es-MX" sz="4000"/>
              <a:t>Sobreoferta de asientos</a:t>
            </a:r>
            <a:endParaRPr lang="es-CO" altLang="es-MX" sz="4000"/>
          </a:p>
        </p:txBody>
      </p:sp>
      <p:pic>
        <p:nvPicPr>
          <p:cNvPr id="54275" name="Picture 3" descr="bus1">
            <a:extLst>
              <a:ext uri="{FF2B5EF4-FFF2-40B4-BE49-F238E27FC236}">
                <a16:creationId xmlns:a16="http://schemas.microsoft.com/office/drawing/2014/main" id="{409E91FD-972C-4921-B2A9-154464B886A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13388" y="2855913"/>
            <a:ext cx="3070225" cy="2438400"/>
          </a:xfrm>
          <a:noFill/>
        </p:spPr>
      </p:pic>
      <p:pic>
        <p:nvPicPr>
          <p:cNvPr id="54276" name="Picture 4">
            <a:extLst>
              <a:ext uri="{FF2B5EF4-FFF2-40B4-BE49-F238E27FC236}">
                <a16:creationId xmlns:a16="http://schemas.microsoft.com/office/drawing/2014/main" id="{849E053D-9DD8-4CDD-A148-5AF5E4FDE7FF}"/>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57200" y="1981200"/>
            <a:ext cx="8435975" cy="3863975"/>
          </a:xfr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7910496-735B-473D-A3F4-DC1F1B296D8C}"/>
              </a:ext>
            </a:extLst>
          </p:cNvPr>
          <p:cNvSpPr>
            <a:spLocks noGrp="1" noChangeArrowheads="1"/>
          </p:cNvSpPr>
          <p:nvPr>
            <p:ph type="title"/>
          </p:nvPr>
        </p:nvSpPr>
        <p:spPr>
          <a:xfrm>
            <a:off x="0" y="-228600"/>
            <a:ext cx="9144000" cy="1143000"/>
          </a:xfrm>
        </p:spPr>
        <p:txBody>
          <a:bodyPr/>
          <a:lstStyle/>
          <a:p>
            <a:pPr algn="ctr" eaLnBrk="1" hangingPunct="1"/>
            <a:r>
              <a:rPr lang="es-MX" altLang="es-MX" sz="4000"/>
              <a:t>AG para la programación</a:t>
            </a:r>
            <a:endParaRPr lang="es-CO" altLang="es-MX" sz="4000"/>
          </a:p>
        </p:txBody>
      </p:sp>
      <p:sp>
        <p:nvSpPr>
          <p:cNvPr id="56323" name="Rectangle 3">
            <a:extLst>
              <a:ext uri="{FF2B5EF4-FFF2-40B4-BE49-F238E27FC236}">
                <a16:creationId xmlns:a16="http://schemas.microsoft.com/office/drawing/2014/main" id="{01507BB5-79F4-4B3B-8A7A-DC8154E806F8}"/>
              </a:ext>
            </a:extLst>
          </p:cNvPr>
          <p:cNvSpPr>
            <a:spLocks noGrp="1" noChangeArrowheads="1"/>
          </p:cNvSpPr>
          <p:nvPr>
            <p:ph type="body" sz="half" idx="1"/>
          </p:nvPr>
        </p:nvSpPr>
        <p:spPr>
          <a:xfrm>
            <a:off x="533400" y="1905000"/>
            <a:ext cx="7626350" cy="4114800"/>
          </a:xfrm>
        </p:spPr>
        <p:txBody>
          <a:bodyPr/>
          <a:lstStyle/>
          <a:p>
            <a:pPr eaLnBrk="1" hangingPunct="1">
              <a:buFont typeface="Wingdings" panose="05000000000000000000" pitchFamily="2" charset="2"/>
              <a:buNone/>
            </a:pPr>
            <a:r>
              <a:rPr lang="es-MX" altLang="es-MX" sz="2800"/>
              <a:t>Cada cromosoma representa los despachos de todo un día.  Cada gen representa una rutina (programación diaria de un solo bus)</a:t>
            </a:r>
            <a:endParaRPr lang="es-CO" altLang="es-MX" sz="2800"/>
          </a:p>
        </p:txBody>
      </p:sp>
      <p:graphicFrame>
        <p:nvGraphicFramePr>
          <p:cNvPr id="132128" name="Group 32">
            <a:extLst>
              <a:ext uri="{FF2B5EF4-FFF2-40B4-BE49-F238E27FC236}">
                <a16:creationId xmlns:a16="http://schemas.microsoft.com/office/drawing/2014/main" id="{BB2D17F8-820B-4C35-9DD5-653825338AE6}"/>
              </a:ext>
            </a:extLst>
          </p:cNvPr>
          <p:cNvGraphicFramePr>
            <a:graphicFrameLocks noGrp="1"/>
          </p:cNvGraphicFramePr>
          <p:nvPr>
            <p:ph sz="half" idx="2"/>
          </p:nvPr>
        </p:nvGraphicFramePr>
        <p:xfrm>
          <a:off x="323850" y="3962400"/>
          <a:ext cx="8640763" cy="1295400"/>
        </p:xfrm>
        <a:graphic>
          <a:graphicData uri="http://schemas.openxmlformats.org/drawingml/2006/table">
            <a:tbl>
              <a:tblPr/>
              <a:tblGrid>
                <a:gridCol w="1235075">
                  <a:extLst>
                    <a:ext uri="{9D8B030D-6E8A-4147-A177-3AD203B41FA5}">
                      <a16:colId xmlns:a16="http://schemas.microsoft.com/office/drawing/2014/main" val="20000"/>
                    </a:ext>
                  </a:extLst>
                </a:gridCol>
                <a:gridCol w="1233488">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233487">
                  <a:extLst>
                    <a:ext uri="{9D8B030D-6E8A-4147-A177-3AD203B41FA5}">
                      <a16:colId xmlns:a16="http://schemas.microsoft.com/office/drawing/2014/main" val="20003"/>
                    </a:ext>
                  </a:extLst>
                </a:gridCol>
                <a:gridCol w="1235075">
                  <a:extLst>
                    <a:ext uri="{9D8B030D-6E8A-4147-A177-3AD203B41FA5}">
                      <a16:colId xmlns:a16="http://schemas.microsoft.com/office/drawing/2014/main" val="20004"/>
                    </a:ext>
                  </a:extLst>
                </a:gridCol>
                <a:gridCol w="1233488">
                  <a:extLst>
                    <a:ext uri="{9D8B030D-6E8A-4147-A177-3AD203B41FA5}">
                      <a16:colId xmlns:a16="http://schemas.microsoft.com/office/drawing/2014/main" val="20005"/>
                    </a:ext>
                  </a:extLst>
                </a:gridCol>
                <a:gridCol w="1235075">
                  <a:extLst>
                    <a:ext uri="{9D8B030D-6E8A-4147-A177-3AD203B41FA5}">
                      <a16:colId xmlns:a16="http://schemas.microsoft.com/office/drawing/2014/main" val="20006"/>
                    </a:ext>
                  </a:extLst>
                </a:gridCol>
              </a:tblGrid>
              <a:tr h="8810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5:00 a.m.</a:t>
                      </a:r>
                      <a:endParaRPr kumimoji="0" lang="es-CO" sz="2000" b="0" i="0" u="none" strike="noStrike" cap="none" normalizeH="0" baseline="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5:30 a.m.</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6:00 a.m.</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6:10 a.m.</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6:20 a.m.</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10:00 p.m.</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CC"/>
                    </a:solid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1</a:t>
                      </a:r>
                      <a:endParaRPr kumimoji="0" lang="es-CO" sz="2000" b="0" i="0" u="none" strike="noStrike" cap="none" normalizeH="0" baseline="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2</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3</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1</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4</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2000" b="0" i="0" u="none" strike="noStrike" cap="none" normalizeH="0" baseline="0">
                          <a:ln>
                            <a:noFill/>
                          </a:ln>
                          <a:solidFill>
                            <a:schemeClr val="tx1"/>
                          </a:solidFill>
                          <a:effectLst/>
                          <a:latin typeface="Tahoma" pitchFamily="34" charset="0"/>
                        </a:rPr>
                        <a:t>rutina 8</a:t>
                      </a:r>
                      <a:endParaRPr kumimoji="0" lang="es-CO" sz="2000" b="0" i="0" u="none" strike="noStrike" cap="none" normalizeH="0" baseline="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Line 5">
            <a:extLst>
              <a:ext uri="{FF2B5EF4-FFF2-40B4-BE49-F238E27FC236}">
                <a16:creationId xmlns:a16="http://schemas.microsoft.com/office/drawing/2014/main" id="{18A5D239-BCAE-405D-9C61-08EA4B0F0A3A}"/>
              </a:ext>
            </a:extLst>
          </p:cNvPr>
          <p:cNvSpPr>
            <a:spLocks noChangeShapeType="1"/>
          </p:cNvSpPr>
          <p:nvPr/>
        </p:nvSpPr>
        <p:spPr bwMode="auto">
          <a:xfrm>
            <a:off x="1981200" y="2057400"/>
            <a:ext cx="0" cy="403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MX"/>
          </a:p>
        </p:txBody>
      </p:sp>
      <p:sp>
        <p:nvSpPr>
          <p:cNvPr id="58371" name="Line 6">
            <a:extLst>
              <a:ext uri="{FF2B5EF4-FFF2-40B4-BE49-F238E27FC236}">
                <a16:creationId xmlns:a16="http://schemas.microsoft.com/office/drawing/2014/main" id="{F6D6C21D-019D-460F-A04B-D8EB789BDD47}"/>
              </a:ext>
            </a:extLst>
          </p:cNvPr>
          <p:cNvSpPr>
            <a:spLocks noChangeShapeType="1"/>
          </p:cNvSpPr>
          <p:nvPr/>
        </p:nvSpPr>
        <p:spPr bwMode="auto">
          <a:xfrm>
            <a:off x="7162800" y="2057400"/>
            <a:ext cx="0" cy="403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MX"/>
          </a:p>
        </p:txBody>
      </p:sp>
      <p:grpSp>
        <p:nvGrpSpPr>
          <p:cNvPr id="58372" name="Group 9">
            <a:extLst>
              <a:ext uri="{FF2B5EF4-FFF2-40B4-BE49-F238E27FC236}">
                <a16:creationId xmlns:a16="http://schemas.microsoft.com/office/drawing/2014/main" id="{C816CC3A-8D18-40B6-BFAF-8527E004E043}"/>
              </a:ext>
            </a:extLst>
          </p:cNvPr>
          <p:cNvGrpSpPr>
            <a:grpSpLocks/>
          </p:cNvGrpSpPr>
          <p:nvPr/>
        </p:nvGrpSpPr>
        <p:grpSpPr bwMode="auto">
          <a:xfrm>
            <a:off x="1981200" y="3962400"/>
            <a:ext cx="5181600" cy="609600"/>
            <a:chOff x="1056" y="1536"/>
            <a:chExt cx="3264" cy="384"/>
          </a:xfrm>
        </p:grpSpPr>
        <p:sp>
          <p:nvSpPr>
            <p:cNvPr id="58404" name="Line 7">
              <a:extLst>
                <a:ext uri="{FF2B5EF4-FFF2-40B4-BE49-F238E27FC236}">
                  <a16:creationId xmlns:a16="http://schemas.microsoft.com/office/drawing/2014/main" id="{06C76329-9272-4805-89FF-7B7CBB442545}"/>
                </a:ext>
              </a:extLst>
            </p:cNvPr>
            <p:cNvSpPr>
              <a:spLocks noChangeShapeType="1"/>
            </p:cNvSpPr>
            <p:nvPr/>
          </p:nvSpPr>
          <p:spPr bwMode="auto">
            <a:xfrm>
              <a:off x="1056" y="1536"/>
              <a:ext cx="3264" cy="1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405" name="Line 8">
              <a:extLst>
                <a:ext uri="{FF2B5EF4-FFF2-40B4-BE49-F238E27FC236}">
                  <a16:creationId xmlns:a16="http://schemas.microsoft.com/office/drawing/2014/main" id="{D8A6AF85-AF50-4DC3-9637-AC8B23BEE376}"/>
                </a:ext>
              </a:extLst>
            </p:cNvPr>
            <p:cNvSpPr>
              <a:spLocks noChangeShapeType="1"/>
            </p:cNvSpPr>
            <p:nvPr/>
          </p:nvSpPr>
          <p:spPr bwMode="auto">
            <a:xfrm flipH="1">
              <a:off x="1056" y="1680"/>
              <a:ext cx="3264" cy="24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3" name="Group 10">
            <a:extLst>
              <a:ext uri="{FF2B5EF4-FFF2-40B4-BE49-F238E27FC236}">
                <a16:creationId xmlns:a16="http://schemas.microsoft.com/office/drawing/2014/main" id="{D88EB8EE-D6F8-4499-965B-1776D2CCB13A}"/>
              </a:ext>
            </a:extLst>
          </p:cNvPr>
          <p:cNvGrpSpPr>
            <a:grpSpLocks/>
          </p:cNvGrpSpPr>
          <p:nvPr/>
        </p:nvGrpSpPr>
        <p:grpSpPr bwMode="auto">
          <a:xfrm>
            <a:off x="1981200" y="4343400"/>
            <a:ext cx="5181600" cy="609600"/>
            <a:chOff x="1056" y="1536"/>
            <a:chExt cx="3264" cy="384"/>
          </a:xfrm>
        </p:grpSpPr>
        <p:sp>
          <p:nvSpPr>
            <p:cNvPr id="58402" name="Line 11">
              <a:extLst>
                <a:ext uri="{FF2B5EF4-FFF2-40B4-BE49-F238E27FC236}">
                  <a16:creationId xmlns:a16="http://schemas.microsoft.com/office/drawing/2014/main" id="{177986E9-B0AB-4F91-AEE8-AB89DC391E41}"/>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403" name="Line 12">
              <a:extLst>
                <a:ext uri="{FF2B5EF4-FFF2-40B4-BE49-F238E27FC236}">
                  <a16:creationId xmlns:a16="http://schemas.microsoft.com/office/drawing/2014/main" id="{9D935E0B-EA3E-4EFA-84EE-DAE3861034D9}"/>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4" name="Group 13">
            <a:extLst>
              <a:ext uri="{FF2B5EF4-FFF2-40B4-BE49-F238E27FC236}">
                <a16:creationId xmlns:a16="http://schemas.microsoft.com/office/drawing/2014/main" id="{6917E58E-793B-4DC0-BD02-04E7DFF248EE}"/>
              </a:ext>
            </a:extLst>
          </p:cNvPr>
          <p:cNvGrpSpPr>
            <a:grpSpLocks/>
          </p:cNvGrpSpPr>
          <p:nvPr/>
        </p:nvGrpSpPr>
        <p:grpSpPr bwMode="auto">
          <a:xfrm>
            <a:off x="1981200" y="4419600"/>
            <a:ext cx="5181600" cy="609600"/>
            <a:chOff x="1056" y="1536"/>
            <a:chExt cx="3264" cy="384"/>
          </a:xfrm>
        </p:grpSpPr>
        <p:sp>
          <p:nvSpPr>
            <p:cNvPr id="58400" name="Line 14">
              <a:extLst>
                <a:ext uri="{FF2B5EF4-FFF2-40B4-BE49-F238E27FC236}">
                  <a16:creationId xmlns:a16="http://schemas.microsoft.com/office/drawing/2014/main" id="{E23855A3-513C-4082-A585-1FACE7E9F7E8}"/>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401" name="Line 15">
              <a:extLst>
                <a:ext uri="{FF2B5EF4-FFF2-40B4-BE49-F238E27FC236}">
                  <a16:creationId xmlns:a16="http://schemas.microsoft.com/office/drawing/2014/main" id="{C7B53BA5-90CE-464C-A1D5-425E6E40203F}"/>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5" name="Group 16">
            <a:extLst>
              <a:ext uri="{FF2B5EF4-FFF2-40B4-BE49-F238E27FC236}">
                <a16:creationId xmlns:a16="http://schemas.microsoft.com/office/drawing/2014/main" id="{002842EF-ECE1-43B0-99B3-0D0B5416A4D3}"/>
              </a:ext>
            </a:extLst>
          </p:cNvPr>
          <p:cNvGrpSpPr>
            <a:grpSpLocks/>
          </p:cNvGrpSpPr>
          <p:nvPr/>
        </p:nvGrpSpPr>
        <p:grpSpPr bwMode="auto">
          <a:xfrm>
            <a:off x="1981200" y="4800600"/>
            <a:ext cx="5181600" cy="609600"/>
            <a:chOff x="1056" y="1536"/>
            <a:chExt cx="3264" cy="384"/>
          </a:xfrm>
        </p:grpSpPr>
        <p:sp>
          <p:nvSpPr>
            <p:cNvPr id="58398" name="Line 17">
              <a:extLst>
                <a:ext uri="{FF2B5EF4-FFF2-40B4-BE49-F238E27FC236}">
                  <a16:creationId xmlns:a16="http://schemas.microsoft.com/office/drawing/2014/main" id="{F275B0F6-E9E6-48E2-A6B9-0684C289BA83}"/>
                </a:ext>
              </a:extLst>
            </p:cNvPr>
            <p:cNvSpPr>
              <a:spLocks noChangeShapeType="1"/>
            </p:cNvSpPr>
            <p:nvPr/>
          </p:nvSpPr>
          <p:spPr bwMode="auto">
            <a:xfrm>
              <a:off x="1056" y="1536"/>
              <a:ext cx="3264" cy="1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99" name="Line 18">
              <a:extLst>
                <a:ext uri="{FF2B5EF4-FFF2-40B4-BE49-F238E27FC236}">
                  <a16:creationId xmlns:a16="http://schemas.microsoft.com/office/drawing/2014/main" id="{3B9A2849-300F-4B46-8D8C-DFD2ED1D21E7}"/>
                </a:ext>
              </a:extLst>
            </p:cNvPr>
            <p:cNvSpPr>
              <a:spLocks noChangeShapeType="1"/>
            </p:cNvSpPr>
            <p:nvPr/>
          </p:nvSpPr>
          <p:spPr bwMode="auto">
            <a:xfrm flipH="1">
              <a:off x="1056" y="1680"/>
              <a:ext cx="3264" cy="24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6" name="Group 19">
            <a:extLst>
              <a:ext uri="{FF2B5EF4-FFF2-40B4-BE49-F238E27FC236}">
                <a16:creationId xmlns:a16="http://schemas.microsoft.com/office/drawing/2014/main" id="{8A00C6F3-9262-4067-838F-6D80929E6D10}"/>
              </a:ext>
            </a:extLst>
          </p:cNvPr>
          <p:cNvGrpSpPr>
            <a:grpSpLocks/>
          </p:cNvGrpSpPr>
          <p:nvPr/>
        </p:nvGrpSpPr>
        <p:grpSpPr bwMode="auto">
          <a:xfrm>
            <a:off x="1981200" y="5181600"/>
            <a:ext cx="5181600" cy="609600"/>
            <a:chOff x="1056" y="1536"/>
            <a:chExt cx="3264" cy="384"/>
          </a:xfrm>
        </p:grpSpPr>
        <p:sp>
          <p:nvSpPr>
            <p:cNvPr id="58396" name="Line 20">
              <a:extLst>
                <a:ext uri="{FF2B5EF4-FFF2-40B4-BE49-F238E27FC236}">
                  <a16:creationId xmlns:a16="http://schemas.microsoft.com/office/drawing/2014/main" id="{02893BB3-A034-4419-88FC-FC5F8C7889E6}"/>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97" name="Line 21">
              <a:extLst>
                <a:ext uri="{FF2B5EF4-FFF2-40B4-BE49-F238E27FC236}">
                  <a16:creationId xmlns:a16="http://schemas.microsoft.com/office/drawing/2014/main" id="{965C4BFB-8169-4B6E-B8A9-EF0DE9EAEA0F}"/>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7" name="Group 22">
            <a:extLst>
              <a:ext uri="{FF2B5EF4-FFF2-40B4-BE49-F238E27FC236}">
                <a16:creationId xmlns:a16="http://schemas.microsoft.com/office/drawing/2014/main" id="{3A024D06-DBC2-4EB4-986B-8E4D6833B8BB}"/>
              </a:ext>
            </a:extLst>
          </p:cNvPr>
          <p:cNvGrpSpPr>
            <a:grpSpLocks/>
          </p:cNvGrpSpPr>
          <p:nvPr/>
        </p:nvGrpSpPr>
        <p:grpSpPr bwMode="auto">
          <a:xfrm>
            <a:off x="1981200" y="2286000"/>
            <a:ext cx="5181600" cy="609600"/>
            <a:chOff x="1056" y="1536"/>
            <a:chExt cx="3264" cy="384"/>
          </a:xfrm>
        </p:grpSpPr>
        <p:sp>
          <p:nvSpPr>
            <p:cNvPr id="58394" name="Line 23">
              <a:extLst>
                <a:ext uri="{FF2B5EF4-FFF2-40B4-BE49-F238E27FC236}">
                  <a16:creationId xmlns:a16="http://schemas.microsoft.com/office/drawing/2014/main" id="{4EB16A96-A07A-41D5-8219-D86C45FD7084}"/>
                </a:ext>
              </a:extLst>
            </p:cNvPr>
            <p:cNvSpPr>
              <a:spLocks noChangeShapeType="1"/>
            </p:cNvSpPr>
            <p:nvPr/>
          </p:nvSpPr>
          <p:spPr bwMode="auto">
            <a:xfrm>
              <a:off x="1056" y="1536"/>
              <a:ext cx="3264" cy="1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95" name="Line 24">
              <a:extLst>
                <a:ext uri="{FF2B5EF4-FFF2-40B4-BE49-F238E27FC236}">
                  <a16:creationId xmlns:a16="http://schemas.microsoft.com/office/drawing/2014/main" id="{977D26D9-B3D5-4171-83FE-806FCC683247}"/>
                </a:ext>
              </a:extLst>
            </p:cNvPr>
            <p:cNvSpPr>
              <a:spLocks noChangeShapeType="1"/>
            </p:cNvSpPr>
            <p:nvPr/>
          </p:nvSpPr>
          <p:spPr bwMode="auto">
            <a:xfrm flipH="1">
              <a:off x="1056" y="1680"/>
              <a:ext cx="3264" cy="24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8" name="Group 25">
            <a:extLst>
              <a:ext uri="{FF2B5EF4-FFF2-40B4-BE49-F238E27FC236}">
                <a16:creationId xmlns:a16="http://schemas.microsoft.com/office/drawing/2014/main" id="{358E51D6-5C8E-43BD-BD6B-FC0386CE8B38}"/>
              </a:ext>
            </a:extLst>
          </p:cNvPr>
          <p:cNvGrpSpPr>
            <a:grpSpLocks/>
          </p:cNvGrpSpPr>
          <p:nvPr/>
        </p:nvGrpSpPr>
        <p:grpSpPr bwMode="auto">
          <a:xfrm>
            <a:off x="1981200" y="2667000"/>
            <a:ext cx="5181600" cy="609600"/>
            <a:chOff x="1056" y="1536"/>
            <a:chExt cx="3264" cy="384"/>
          </a:xfrm>
        </p:grpSpPr>
        <p:sp>
          <p:nvSpPr>
            <p:cNvPr id="58392" name="Line 26">
              <a:extLst>
                <a:ext uri="{FF2B5EF4-FFF2-40B4-BE49-F238E27FC236}">
                  <a16:creationId xmlns:a16="http://schemas.microsoft.com/office/drawing/2014/main" id="{8C5123D1-F25B-4080-8094-405656F06AFA}"/>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93" name="Line 27">
              <a:extLst>
                <a:ext uri="{FF2B5EF4-FFF2-40B4-BE49-F238E27FC236}">
                  <a16:creationId xmlns:a16="http://schemas.microsoft.com/office/drawing/2014/main" id="{CB584386-9C5D-438E-82D0-6EF2A47B711B}"/>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79" name="Group 28">
            <a:extLst>
              <a:ext uri="{FF2B5EF4-FFF2-40B4-BE49-F238E27FC236}">
                <a16:creationId xmlns:a16="http://schemas.microsoft.com/office/drawing/2014/main" id="{8BC539D2-FEBA-4D96-A599-A03349A863FB}"/>
              </a:ext>
            </a:extLst>
          </p:cNvPr>
          <p:cNvGrpSpPr>
            <a:grpSpLocks/>
          </p:cNvGrpSpPr>
          <p:nvPr/>
        </p:nvGrpSpPr>
        <p:grpSpPr bwMode="auto">
          <a:xfrm>
            <a:off x="1981200" y="3200400"/>
            <a:ext cx="5181600" cy="609600"/>
            <a:chOff x="1056" y="1536"/>
            <a:chExt cx="3264" cy="384"/>
          </a:xfrm>
        </p:grpSpPr>
        <p:sp>
          <p:nvSpPr>
            <p:cNvPr id="58390" name="Line 29">
              <a:extLst>
                <a:ext uri="{FF2B5EF4-FFF2-40B4-BE49-F238E27FC236}">
                  <a16:creationId xmlns:a16="http://schemas.microsoft.com/office/drawing/2014/main" id="{B67697BB-4EB9-41DE-A7AE-C10391C11E17}"/>
                </a:ext>
              </a:extLst>
            </p:cNvPr>
            <p:cNvSpPr>
              <a:spLocks noChangeShapeType="1"/>
            </p:cNvSpPr>
            <p:nvPr/>
          </p:nvSpPr>
          <p:spPr bwMode="auto">
            <a:xfrm>
              <a:off x="1056" y="1536"/>
              <a:ext cx="3264" cy="1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91" name="Line 30">
              <a:extLst>
                <a:ext uri="{FF2B5EF4-FFF2-40B4-BE49-F238E27FC236}">
                  <a16:creationId xmlns:a16="http://schemas.microsoft.com/office/drawing/2014/main" id="{B9B443B6-D839-475E-9136-5323D302E7DD}"/>
                </a:ext>
              </a:extLst>
            </p:cNvPr>
            <p:cNvSpPr>
              <a:spLocks noChangeShapeType="1"/>
            </p:cNvSpPr>
            <p:nvPr/>
          </p:nvSpPr>
          <p:spPr bwMode="auto">
            <a:xfrm flipH="1">
              <a:off x="1056" y="1680"/>
              <a:ext cx="3264" cy="24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s-MX"/>
            </a:p>
          </p:txBody>
        </p:sp>
      </p:grpSp>
      <p:grpSp>
        <p:nvGrpSpPr>
          <p:cNvPr id="58380" name="Group 31">
            <a:extLst>
              <a:ext uri="{FF2B5EF4-FFF2-40B4-BE49-F238E27FC236}">
                <a16:creationId xmlns:a16="http://schemas.microsoft.com/office/drawing/2014/main" id="{9246A29C-3DEA-4724-A703-A887A66B106F}"/>
              </a:ext>
            </a:extLst>
          </p:cNvPr>
          <p:cNvGrpSpPr>
            <a:grpSpLocks/>
          </p:cNvGrpSpPr>
          <p:nvPr/>
        </p:nvGrpSpPr>
        <p:grpSpPr bwMode="auto">
          <a:xfrm>
            <a:off x="1981200" y="3581400"/>
            <a:ext cx="5181600" cy="609600"/>
            <a:chOff x="1056" y="1536"/>
            <a:chExt cx="3264" cy="384"/>
          </a:xfrm>
        </p:grpSpPr>
        <p:sp>
          <p:nvSpPr>
            <p:cNvPr id="58388" name="Line 32">
              <a:extLst>
                <a:ext uri="{FF2B5EF4-FFF2-40B4-BE49-F238E27FC236}">
                  <a16:creationId xmlns:a16="http://schemas.microsoft.com/office/drawing/2014/main" id="{1F94D3F0-328B-437E-A645-89E21A57A253}"/>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89" name="Line 33">
              <a:extLst>
                <a:ext uri="{FF2B5EF4-FFF2-40B4-BE49-F238E27FC236}">
                  <a16:creationId xmlns:a16="http://schemas.microsoft.com/office/drawing/2014/main" id="{44372EEB-DCD3-4145-A438-5842DA0DB65A}"/>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sp>
        <p:nvSpPr>
          <p:cNvPr id="58381" name="Text Box 34">
            <a:extLst>
              <a:ext uri="{FF2B5EF4-FFF2-40B4-BE49-F238E27FC236}">
                <a16:creationId xmlns:a16="http://schemas.microsoft.com/office/drawing/2014/main" id="{09F7506A-007B-421C-BAA1-20F0F02F5EE8}"/>
              </a:ext>
            </a:extLst>
          </p:cNvPr>
          <p:cNvSpPr txBox="1">
            <a:spLocks noChangeArrowheads="1"/>
          </p:cNvSpPr>
          <p:nvPr/>
        </p:nvSpPr>
        <p:spPr bwMode="auto">
          <a:xfrm>
            <a:off x="533400" y="1711325"/>
            <a:ext cx="266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s-MX" altLang="es-MX" sz="2000"/>
              <a:t>Terminal</a:t>
            </a:r>
            <a:endParaRPr lang="es-ES" altLang="es-MX" sz="2000"/>
          </a:p>
        </p:txBody>
      </p:sp>
      <p:pic>
        <p:nvPicPr>
          <p:cNvPr id="58382" name="Picture 35" descr="C:\Archivos de programa\Archivos comunes\Microsoft Shared\Clipart\cagcat50\TN00561_.wmf">
            <a:extLst>
              <a:ext uri="{FF2B5EF4-FFF2-40B4-BE49-F238E27FC236}">
                <a16:creationId xmlns:a16="http://schemas.microsoft.com/office/drawing/2014/main" id="{2A480130-487E-4429-BC10-72443F8E78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1711325"/>
            <a:ext cx="90646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83" name="Group 36">
            <a:extLst>
              <a:ext uri="{FF2B5EF4-FFF2-40B4-BE49-F238E27FC236}">
                <a16:creationId xmlns:a16="http://schemas.microsoft.com/office/drawing/2014/main" id="{BD4282B4-497E-46B4-9204-A14F3F3A56D5}"/>
              </a:ext>
            </a:extLst>
          </p:cNvPr>
          <p:cNvGrpSpPr>
            <a:grpSpLocks/>
          </p:cNvGrpSpPr>
          <p:nvPr/>
        </p:nvGrpSpPr>
        <p:grpSpPr bwMode="auto">
          <a:xfrm>
            <a:off x="1981200" y="2362200"/>
            <a:ext cx="5181600" cy="609600"/>
            <a:chOff x="1056" y="1536"/>
            <a:chExt cx="3264" cy="384"/>
          </a:xfrm>
        </p:grpSpPr>
        <p:sp>
          <p:nvSpPr>
            <p:cNvPr id="58386" name="Line 37">
              <a:extLst>
                <a:ext uri="{FF2B5EF4-FFF2-40B4-BE49-F238E27FC236}">
                  <a16:creationId xmlns:a16="http://schemas.microsoft.com/office/drawing/2014/main" id="{3D7615DC-E49C-4787-BC2C-326DB73B02F0}"/>
                </a:ext>
              </a:extLst>
            </p:cNvPr>
            <p:cNvSpPr>
              <a:spLocks noChangeShapeType="1"/>
            </p:cNvSpPr>
            <p:nvPr/>
          </p:nvSpPr>
          <p:spPr bwMode="auto">
            <a:xfrm>
              <a:off x="1056" y="1536"/>
              <a:ext cx="3264" cy="144"/>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sp>
          <p:nvSpPr>
            <p:cNvPr id="58387" name="Line 38">
              <a:extLst>
                <a:ext uri="{FF2B5EF4-FFF2-40B4-BE49-F238E27FC236}">
                  <a16:creationId xmlns:a16="http://schemas.microsoft.com/office/drawing/2014/main" id="{75AB4A69-9CE5-4379-A023-6A1614D9A3C3}"/>
                </a:ext>
              </a:extLst>
            </p:cNvPr>
            <p:cNvSpPr>
              <a:spLocks noChangeShapeType="1"/>
            </p:cNvSpPr>
            <p:nvPr/>
          </p:nvSpPr>
          <p:spPr bwMode="auto">
            <a:xfrm flipH="1">
              <a:off x="1056" y="1680"/>
              <a:ext cx="3264" cy="240"/>
            </a:xfrm>
            <a:prstGeom prst="line">
              <a:avLst/>
            </a:prstGeom>
            <a:noFill/>
            <a:ln w="9525">
              <a:solidFill>
                <a:schemeClr val="tx1"/>
              </a:solidFill>
              <a:prstDash val="lgDash"/>
              <a:miter lim="800000"/>
              <a:headEnd/>
              <a:tailEnd/>
            </a:ln>
            <a:extLst>
              <a:ext uri="{909E8E84-426E-40DD-AFC4-6F175D3DCCD1}">
                <a14:hiddenFill xmlns:a14="http://schemas.microsoft.com/office/drawing/2010/main">
                  <a:noFill/>
                </a14:hiddenFill>
              </a:ext>
            </a:extLst>
          </p:spPr>
          <p:txBody>
            <a:bodyPr wrap="none"/>
            <a:lstStyle/>
            <a:p>
              <a:endParaRPr lang="es-MX"/>
            </a:p>
          </p:txBody>
        </p:sp>
      </p:grpSp>
      <p:sp>
        <p:nvSpPr>
          <p:cNvPr id="58384" name="Text Box 39">
            <a:extLst>
              <a:ext uri="{FF2B5EF4-FFF2-40B4-BE49-F238E27FC236}">
                <a16:creationId xmlns:a16="http://schemas.microsoft.com/office/drawing/2014/main" id="{3B13B3CD-1240-4CAA-8578-B8C57384F4AE}"/>
              </a:ext>
            </a:extLst>
          </p:cNvPr>
          <p:cNvSpPr txBox="1">
            <a:spLocks noChangeArrowheads="1"/>
          </p:cNvSpPr>
          <p:nvPr/>
        </p:nvSpPr>
        <p:spPr bwMode="auto">
          <a:xfrm>
            <a:off x="3733800" y="1295400"/>
            <a:ext cx="2057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MX" altLang="es-MX" sz="2200"/>
              <a:t>Rutina (bus) i</a:t>
            </a:r>
            <a:endParaRPr lang="es-ES" altLang="es-MX" sz="2200"/>
          </a:p>
        </p:txBody>
      </p:sp>
      <p:sp>
        <p:nvSpPr>
          <p:cNvPr id="58385" name="Text Box 41">
            <a:extLst>
              <a:ext uri="{FF2B5EF4-FFF2-40B4-BE49-F238E27FC236}">
                <a16:creationId xmlns:a16="http://schemas.microsoft.com/office/drawing/2014/main" id="{CCD93655-A5D6-44AC-A058-2A0320FFD9BB}"/>
              </a:ext>
            </a:extLst>
          </p:cNvPr>
          <p:cNvSpPr txBox="1">
            <a:spLocks noChangeArrowheads="1"/>
          </p:cNvSpPr>
          <p:nvPr/>
        </p:nvSpPr>
        <p:spPr bwMode="auto">
          <a:xfrm rot="5400000">
            <a:off x="1069975" y="3786188"/>
            <a:ext cx="9921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s-MX" altLang="es-MX" sz="1200"/>
              <a:t>tiempo</a:t>
            </a:r>
            <a:endParaRPr lang="es-ES" altLang="es-MX" sz="120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06FB25C-1102-4EE9-8B46-EE5A9E24C26B}"/>
              </a:ext>
            </a:extLst>
          </p:cNvPr>
          <p:cNvSpPr>
            <a:spLocks noGrp="1" noChangeArrowheads="1"/>
          </p:cNvSpPr>
          <p:nvPr>
            <p:ph type="title"/>
          </p:nvPr>
        </p:nvSpPr>
        <p:spPr>
          <a:xfrm>
            <a:off x="1066800" y="0"/>
            <a:ext cx="7793038" cy="1143000"/>
          </a:xfrm>
        </p:spPr>
        <p:txBody>
          <a:bodyPr/>
          <a:lstStyle/>
          <a:p>
            <a:pPr eaLnBrk="1" hangingPunct="1"/>
            <a:r>
              <a:rPr lang="es-MX" altLang="es-MX"/>
              <a:t>Objetivos: Funciones difusas</a:t>
            </a:r>
            <a:endParaRPr lang="es-CO" altLang="es-MX"/>
          </a:p>
        </p:txBody>
      </p:sp>
      <p:sp>
        <p:nvSpPr>
          <p:cNvPr id="59395" name="Rectangle 3">
            <a:extLst>
              <a:ext uri="{FF2B5EF4-FFF2-40B4-BE49-F238E27FC236}">
                <a16:creationId xmlns:a16="http://schemas.microsoft.com/office/drawing/2014/main" id="{AA17630F-DB8C-4216-BEEB-075139824157}"/>
              </a:ext>
            </a:extLst>
          </p:cNvPr>
          <p:cNvSpPr>
            <a:spLocks noGrp="1" noChangeArrowheads="1"/>
          </p:cNvSpPr>
          <p:nvPr>
            <p:ph type="body" idx="1"/>
          </p:nvPr>
        </p:nvSpPr>
        <p:spPr>
          <a:xfrm>
            <a:off x="652463" y="1195388"/>
            <a:ext cx="7772400" cy="4114800"/>
          </a:xfrm>
        </p:spPr>
        <p:txBody>
          <a:bodyPr/>
          <a:lstStyle/>
          <a:p>
            <a:pPr marL="533400" indent="-533400" eaLnBrk="1" hangingPunct="1">
              <a:lnSpc>
                <a:spcPct val="80000"/>
              </a:lnSpc>
            </a:pPr>
            <a:endParaRPr lang="es-MX" altLang="es-MX" sz="1800"/>
          </a:p>
          <a:p>
            <a:pPr marL="533400" indent="-533400" eaLnBrk="1" hangingPunct="1">
              <a:lnSpc>
                <a:spcPct val="80000"/>
              </a:lnSpc>
              <a:buClr>
                <a:schemeClr val="tx1"/>
              </a:buClr>
              <a:buFontTx/>
              <a:buAutoNum type="arabicPeriod"/>
            </a:pPr>
            <a:r>
              <a:rPr lang="es-MX" altLang="es-MX" sz="1800"/>
              <a:t>Equidad en la programación (número de vueltas).</a:t>
            </a:r>
          </a:p>
          <a:p>
            <a:pPr marL="533400" indent="-533400" eaLnBrk="1" hangingPunct="1">
              <a:lnSpc>
                <a:spcPct val="80000"/>
              </a:lnSpc>
              <a:buFontTx/>
              <a:buNone/>
            </a:pPr>
            <a:endParaRPr lang="es-MX" altLang="es-MX" sz="1800"/>
          </a:p>
          <a:p>
            <a:pPr marL="533400" indent="-533400" eaLnBrk="1" hangingPunct="1">
              <a:lnSpc>
                <a:spcPct val="80000"/>
              </a:lnSpc>
              <a:buFontTx/>
              <a:buNone/>
            </a:pPr>
            <a:endParaRPr lang="es-MX" altLang="es-MX" sz="1800"/>
          </a:p>
          <a:p>
            <a:pPr marL="533400" indent="-533400" eaLnBrk="1" hangingPunct="1">
              <a:lnSpc>
                <a:spcPct val="80000"/>
              </a:lnSpc>
              <a:buFontTx/>
              <a:buNone/>
            </a:pPr>
            <a:endParaRPr lang="es-MX" altLang="es-MX" sz="1800"/>
          </a:p>
          <a:p>
            <a:pPr marL="533400" indent="-533400" eaLnBrk="1" hangingPunct="1">
              <a:lnSpc>
                <a:spcPct val="80000"/>
              </a:lnSpc>
              <a:buClr>
                <a:schemeClr val="tx1"/>
              </a:buClr>
              <a:buFontTx/>
              <a:buAutoNum type="arabicPeriod" startAt="2"/>
            </a:pPr>
            <a:r>
              <a:rPr lang="es-MX" altLang="es-MX" sz="1800"/>
              <a:t>Mínimo número de rutinas</a:t>
            </a:r>
          </a:p>
          <a:p>
            <a:pPr marL="533400" indent="-533400" eaLnBrk="1" hangingPunct="1">
              <a:lnSpc>
                <a:spcPct val="80000"/>
              </a:lnSpc>
              <a:buClr>
                <a:schemeClr val="tx1"/>
              </a:buClr>
              <a:buFontTx/>
              <a:buAutoNum type="arabicPeriod" startAt="2"/>
            </a:pPr>
            <a:endParaRPr lang="es-MX" altLang="es-MX" sz="1800"/>
          </a:p>
          <a:p>
            <a:pPr marL="533400" indent="-533400" eaLnBrk="1" hangingPunct="1">
              <a:lnSpc>
                <a:spcPct val="80000"/>
              </a:lnSpc>
              <a:buClr>
                <a:schemeClr val="tx1"/>
              </a:buClr>
              <a:buFontTx/>
              <a:buAutoNum type="arabicPeriod" startAt="2"/>
            </a:pPr>
            <a:endParaRPr lang="es-MX" altLang="es-MX" sz="1800"/>
          </a:p>
          <a:p>
            <a:pPr marL="533400" indent="-533400" eaLnBrk="1" hangingPunct="1">
              <a:lnSpc>
                <a:spcPct val="80000"/>
              </a:lnSpc>
              <a:buClr>
                <a:schemeClr val="tx1"/>
              </a:buClr>
              <a:buFontTx/>
              <a:buAutoNum type="arabicPeriod" startAt="2"/>
            </a:pPr>
            <a:endParaRPr lang="es-MX" altLang="es-MX" sz="1800"/>
          </a:p>
          <a:p>
            <a:pPr marL="533400" indent="-533400" eaLnBrk="1" hangingPunct="1">
              <a:lnSpc>
                <a:spcPct val="80000"/>
              </a:lnSpc>
              <a:buClr>
                <a:schemeClr val="tx1"/>
              </a:buClr>
              <a:buFontTx/>
              <a:buAutoNum type="arabicPeriod" startAt="2"/>
            </a:pPr>
            <a:r>
              <a:rPr lang="es-MX" altLang="es-MX" sz="1800"/>
              <a:t>Minimizar tiempos de espera en terminal</a:t>
            </a:r>
          </a:p>
          <a:p>
            <a:pPr marL="533400" indent="-533400" eaLnBrk="1" hangingPunct="1">
              <a:lnSpc>
                <a:spcPct val="80000"/>
              </a:lnSpc>
              <a:buClr>
                <a:schemeClr val="tx1"/>
              </a:buClr>
              <a:buFontTx/>
              <a:buAutoNum type="arabicPeriod" startAt="2"/>
            </a:pPr>
            <a:endParaRPr lang="es-MX" altLang="es-MX" sz="1800"/>
          </a:p>
          <a:p>
            <a:pPr marL="533400" indent="-533400" algn="just" eaLnBrk="1" hangingPunct="1">
              <a:lnSpc>
                <a:spcPct val="80000"/>
              </a:lnSpc>
              <a:buClr>
                <a:schemeClr val="tx1"/>
              </a:buClr>
              <a:buFontTx/>
              <a:buAutoNum type="arabicPeriod" startAt="2"/>
            </a:pPr>
            <a:endParaRPr lang="es-MX" altLang="es-MX" sz="1800">
              <a:latin typeface="Arial" panose="020B0604020202020204" pitchFamily="34" charset="0"/>
              <a:cs typeface="Arial" panose="020B0604020202020204" pitchFamily="34" charset="0"/>
            </a:endParaRPr>
          </a:p>
          <a:p>
            <a:pPr marL="533400" indent="-533400" algn="just" eaLnBrk="1" hangingPunct="1">
              <a:lnSpc>
                <a:spcPct val="80000"/>
              </a:lnSpc>
              <a:buClr>
                <a:schemeClr val="tx1"/>
              </a:buClr>
              <a:buFontTx/>
              <a:buAutoNum type="arabicPeriod" startAt="2"/>
            </a:pPr>
            <a:endParaRPr lang="es-MX" altLang="es-MX" sz="1800">
              <a:latin typeface="Arial" panose="020B0604020202020204" pitchFamily="34" charset="0"/>
              <a:cs typeface="Arial" panose="020B0604020202020204" pitchFamily="34" charset="0"/>
            </a:endParaRPr>
          </a:p>
          <a:p>
            <a:pPr marL="533400" indent="-533400" algn="just" eaLnBrk="1" hangingPunct="1">
              <a:lnSpc>
                <a:spcPct val="80000"/>
              </a:lnSpc>
              <a:buClr>
                <a:schemeClr val="tx1"/>
              </a:buClr>
              <a:buFontTx/>
              <a:buAutoNum type="arabicPeriod" startAt="2"/>
            </a:pPr>
            <a:r>
              <a:rPr lang="es-ES" altLang="es-MX" sz="1800">
                <a:latin typeface="Arial" panose="020B0604020202020204" pitchFamily="34" charset="0"/>
                <a:cs typeface="Arial" panose="020B0604020202020204" pitchFamily="34" charset="0"/>
              </a:rPr>
              <a:t>Maximizar</a:t>
            </a:r>
            <a:r>
              <a:rPr lang="es-MX" altLang="es-MX" sz="1800">
                <a:latin typeface="Arial" panose="020B0604020202020204" pitchFamily="34" charset="0"/>
                <a:cs typeface="Arial" panose="020B0604020202020204" pitchFamily="34" charset="0"/>
              </a:rPr>
              <a:t> indice de tiempo del almuerzo</a:t>
            </a:r>
            <a:r>
              <a:rPr lang="es-ES" altLang="es-MX" sz="1800">
                <a:latin typeface="Arial" panose="020B0604020202020204" pitchFamily="34" charset="0"/>
                <a:cs typeface="Arial" panose="020B0604020202020204" pitchFamily="34" charset="0"/>
              </a:rPr>
              <a:t>:</a:t>
            </a:r>
            <a:endParaRPr lang="es-ES" altLang="es-MX" sz="1800">
              <a:latin typeface="Courier" pitchFamily="49" charset="0"/>
              <a:cs typeface="Times New Roman" panose="02020603050405020304" pitchFamily="18" charset="0"/>
            </a:endParaRPr>
          </a:p>
        </p:txBody>
      </p:sp>
      <p:graphicFrame>
        <p:nvGraphicFramePr>
          <p:cNvPr id="59396" name="Object 5">
            <a:extLst>
              <a:ext uri="{FF2B5EF4-FFF2-40B4-BE49-F238E27FC236}">
                <a16:creationId xmlns:a16="http://schemas.microsoft.com/office/drawing/2014/main" id="{E2EE9267-8100-4EFD-9D40-291349B83FEE}"/>
              </a:ext>
            </a:extLst>
          </p:cNvPr>
          <p:cNvGraphicFramePr>
            <a:graphicFrameLocks noChangeAspect="1"/>
          </p:cNvGraphicFramePr>
          <p:nvPr/>
        </p:nvGraphicFramePr>
        <p:xfrm>
          <a:off x="2320925" y="1843088"/>
          <a:ext cx="5087938" cy="735012"/>
        </p:xfrm>
        <a:graphic>
          <a:graphicData uri="http://schemas.openxmlformats.org/presentationml/2006/ole">
            <mc:AlternateContent xmlns:mc="http://schemas.openxmlformats.org/markup-compatibility/2006">
              <mc:Choice xmlns:v="urn:schemas-microsoft-com:vml" Requires="v">
                <p:oleObj spid="_x0000_s8197" name="Ecuación" r:id="rId4" imgW="3162300" imgH="457200" progId="Equation.3">
                  <p:embed/>
                </p:oleObj>
              </mc:Choice>
              <mc:Fallback>
                <p:oleObj name="Ecuación" r:id="rId4" imgW="3162300" imgH="457200" progId="Equation.3">
                  <p:embed/>
                  <p:pic>
                    <p:nvPicPr>
                      <p:cNvPr id="59396" name="Object 5">
                        <a:extLst>
                          <a:ext uri="{FF2B5EF4-FFF2-40B4-BE49-F238E27FC236}">
                            <a16:creationId xmlns:a16="http://schemas.microsoft.com/office/drawing/2014/main" id="{E2EE9267-8100-4EFD-9D40-291349B83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925" y="1843088"/>
                        <a:ext cx="5087938" cy="735012"/>
                      </a:xfrm>
                      <a:prstGeom prst="rect">
                        <a:avLst/>
                      </a:prstGeom>
                      <a:solidFill>
                        <a:schemeClr val="bg1"/>
                      </a:solidFill>
                      <a:ln w="9525">
                        <a:solidFill>
                          <a:srgbClr val="CC6600"/>
                        </a:solidFill>
                        <a:miter lim="800000"/>
                        <a:headEnd/>
                        <a:tailEnd/>
                      </a:ln>
                    </p:spPr>
                  </p:pic>
                </p:oleObj>
              </mc:Fallback>
            </mc:AlternateContent>
          </a:graphicData>
        </a:graphic>
      </p:graphicFrame>
      <p:sp>
        <p:nvSpPr>
          <p:cNvPr id="59397" name="Rectangle 6">
            <a:extLst>
              <a:ext uri="{FF2B5EF4-FFF2-40B4-BE49-F238E27FC236}">
                <a16:creationId xmlns:a16="http://schemas.microsoft.com/office/drawing/2014/main" id="{AA3340BB-7CFC-424E-86FB-9CA8AC1B43F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59398" name="Object 7">
            <a:extLst>
              <a:ext uri="{FF2B5EF4-FFF2-40B4-BE49-F238E27FC236}">
                <a16:creationId xmlns:a16="http://schemas.microsoft.com/office/drawing/2014/main" id="{F7787FF6-C75B-484E-A504-AA60C9556160}"/>
              </a:ext>
            </a:extLst>
          </p:cNvPr>
          <p:cNvGraphicFramePr>
            <a:graphicFrameLocks noChangeAspect="1"/>
          </p:cNvGraphicFramePr>
          <p:nvPr/>
        </p:nvGraphicFramePr>
        <p:xfrm>
          <a:off x="1965325" y="2895600"/>
          <a:ext cx="5435600" cy="681038"/>
        </p:xfrm>
        <a:graphic>
          <a:graphicData uri="http://schemas.openxmlformats.org/presentationml/2006/ole">
            <mc:AlternateContent xmlns:mc="http://schemas.openxmlformats.org/markup-compatibility/2006">
              <mc:Choice xmlns:v="urn:schemas-microsoft-com:vml" Requires="v">
                <p:oleObj spid="_x0000_s8198" name="Ecuación" r:id="rId6" imgW="3644900" imgH="457200" progId="Equation.3">
                  <p:embed/>
                </p:oleObj>
              </mc:Choice>
              <mc:Fallback>
                <p:oleObj name="Ecuación" r:id="rId6" imgW="3644900" imgH="457200" progId="Equation.3">
                  <p:embed/>
                  <p:pic>
                    <p:nvPicPr>
                      <p:cNvPr id="59398" name="Object 7">
                        <a:extLst>
                          <a:ext uri="{FF2B5EF4-FFF2-40B4-BE49-F238E27FC236}">
                            <a16:creationId xmlns:a16="http://schemas.microsoft.com/office/drawing/2014/main" id="{F7787FF6-C75B-484E-A504-AA60C95561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5325" y="2895600"/>
                        <a:ext cx="5435600" cy="681038"/>
                      </a:xfrm>
                      <a:prstGeom prst="rect">
                        <a:avLst/>
                      </a:prstGeom>
                      <a:solidFill>
                        <a:schemeClr val="bg1"/>
                      </a:solidFill>
                      <a:ln w="9525">
                        <a:solidFill>
                          <a:srgbClr val="CC6600"/>
                        </a:solidFill>
                        <a:miter lim="800000"/>
                        <a:headEnd/>
                        <a:tailEnd/>
                      </a:ln>
                    </p:spPr>
                  </p:pic>
                </p:oleObj>
              </mc:Fallback>
            </mc:AlternateContent>
          </a:graphicData>
        </a:graphic>
      </p:graphicFrame>
      <p:sp>
        <p:nvSpPr>
          <p:cNvPr id="59399" name="Rectangle 8">
            <a:extLst>
              <a:ext uri="{FF2B5EF4-FFF2-40B4-BE49-F238E27FC236}">
                <a16:creationId xmlns:a16="http://schemas.microsoft.com/office/drawing/2014/main" id="{1707EDF9-BE80-4AF3-85BE-833F447768CA}"/>
              </a:ext>
            </a:extLst>
          </p:cNvPr>
          <p:cNvSpPr>
            <a:spLocks noChangeArrowheads="1"/>
          </p:cNvSpPr>
          <p:nvPr/>
        </p:nvSpPr>
        <p:spPr bwMode="auto">
          <a:xfrm>
            <a:off x="0" y="3128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59400" name="Object 9">
            <a:extLst>
              <a:ext uri="{FF2B5EF4-FFF2-40B4-BE49-F238E27FC236}">
                <a16:creationId xmlns:a16="http://schemas.microsoft.com/office/drawing/2014/main" id="{8AE75B09-5F46-4EDF-97F3-4F7A427A0CD6}"/>
              </a:ext>
            </a:extLst>
          </p:cNvPr>
          <p:cNvGraphicFramePr>
            <a:graphicFrameLocks noChangeAspect="1"/>
          </p:cNvGraphicFramePr>
          <p:nvPr/>
        </p:nvGraphicFramePr>
        <p:xfrm>
          <a:off x="3398838" y="3962400"/>
          <a:ext cx="2471737" cy="714375"/>
        </p:xfrm>
        <a:graphic>
          <a:graphicData uri="http://schemas.openxmlformats.org/presentationml/2006/ole">
            <mc:AlternateContent xmlns:mc="http://schemas.openxmlformats.org/markup-compatibility/2006">
              <mc:Choice xmlns:v="urn:schemas-microsoft-com:vml" Requires="v">
                <p:oleObj spid="_x0000_s8199" name="Ecuación" r:id="rId8" imgW="1587500" imgH="457200" progId="Equation.3">
                  <p:embed/>
                </p:oleObj>
              </mc:Choice>
              <mc:Fallback>
                <p:oleObj name="Ecuación" r:id="rId8" imgW="1587500" imgH="457200" progId="Equation.3">
                  <p:embed/>
                  <p:pic>
                    <p:nvPicPr>
                      <p:cNvPr id="59400" name="Object 9">
                        <a:extLst>
                          <a:ext uri="{FF2B5EF4-FFF2-40B4-BE49-F238E27FC236}">
                            <a16:creationId xmlns:a16="http://schemas.microsoft.com/office/drawing/2014/main" id="{8AE75B09-5F46-4EDF-97F3-4F7A427A0C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8838" y="3962400"/>
                        <a:ext cx="2471737" cy="714375"/>
                      </a:xfrm>
                      <a:prstGeom prst="rect">
                        <a:avLst/>
                      </a:prstGeom>
                      <a:solidFill>
                        <a:schemeClr val="bg1"/>
                      </a:solidFill>
                      <a:ln w="9525">
                        <a:solidFill>
                          <a:srgbClr val="CC6600"/>
                        </a:solidFill>
                        <a:miter lim="800000"/>
                        <a:headEnd/>
                        <a:tailEnd/>
                      </a:ln>
                    </p:spPr>
                  </p:pic>
                </p:oleObj>
              </mc:Fallback>
            </mc:AlternateContent>
          </a:graphicData>
        </a:graphic>
      </p:graphicFrame>
      <p:sp>
        <p:nvSpPr>
          <p:cNvPr id="59401" name="Rectangle 11">
            <a:extLst>
              <a:ext uri="{FF2B5EF4-FFF2-40B4-BE49-F238E27FC236}">
                <a16:creationId xmlns:a16="http://schemas.microsoft.com/office/drawing/2014/main" id="{1CE1E7AD-CD5C-4C46-9282-4B2A9491255A}"/>
              </a:ext>
            </a:extLst>
          </p:cNvPr>
          <p:cNvSpPr>
            <a:spLocks noChangeArrowheads="1"/>
          </p:cNvSpPr>
          <p:nvPr/>
        </p:nvSpPr>
        <p:spPr bwMode="auto">
          <a:xfrm>
            <a:off x="392430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CO" altLang="es-MX" sz="3000"/>
          </a:p>
        </p:txBody>
      </p:sp>
      <p:graphicFrame>
        <p:nvGraphicFramePr>
          <p:cNvPr id="59402" name="Object 10">
            <a:extLst>
              <a:ext uri="{FF2B5EF4-FFF2-40B4-BE49-F238E27FC236}">
                <a16:creationId xmlns:a16="http://schemas.microsoft.com/office/drawing/2014/main" id="{D356BB8C-0B85-4B8A-85B8-147113AC7DE3}"/>
              </a:ext>
            </a:extLst>
          </p:cNvPr>
          <p:cNvGraphicFramePr>
            <a:graphicFrameLocks noChangeAspect="1"/>
          </p:cNvGraphicFramePr>
          <p:nvPr/>
        </p:nvGraphicFramePr>
        <p:xfrm>
          <a:off x="3025775" y="5310188"/>
          <a:ext cx="2844800" cy="1122362"/>
        </p:xfrm>
        <a:graphic>
          <a:graphicData uri="http://schemas.openxmlformats.org/presentationml/2006/ole">
            <mc:AlternateContent xmlns:mc="http://schemas.openxmlformats.org/markup-compatibility/2006">
              <mc:Choice xmlns:v="urn:schemas-microsoft-com:vml" Requires="v">
                <p:oleObj spid="_x0000_s8200" name="Ecuación" r:id="rId10" imgW="1727200" imgH="685800" progId="Equation.3">
                  <p:embed/>
                </p:oleObj>
              </mc:Choice>
              <mc:Fallback>
                <p:oleObj name="Ecuación" r:id="rId10" imgW="1727200" imgH="685800" progId="Equation.3">
                  <p:embed/>
                  <p:pic>
                    <p:nvPicPr>
                      <p:cNvPr id="59402" name="Object 10">
                        <a:extLst>
                          <a:ext uri="{FF2B5EF4-FFF2-40B4-BE49-F238E27FC236}">
                            <a16:creationId xmlns:a16="http://schemas.microsoft.com/office/drawing/2014/main" id="{D356BB8C-0B85-4B8A-85B8-147113AC7D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5775" y="5310188"/>
                        <a:ext cx="2844800" cy="1122362"/>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5">
            <a:extLst>
              <a:ext uri="{FF2B5EF4-FFF2-40B4-BE49-F238E27FC236}">
                <a16:creationId xmlns:a16="http://schemas.microsoft.com/office/drawing/2014/main" id="{87A6A530-2F0C-4A08-92A1-BE6E34DEB168}"/>
              </a:ext>
            </a:extLst>
          </p:cNvPr>
          <p:cNvGraphicFramePr>
            <a:graphicFrameLocks noChangeAspect="1"/>
          </p:cNvGraphicFramePr>
          <p:nvPr/>
        </p:nvGraphicFramePr>
        <p:xfrm>
          <a:off x="1600200" y="1371600"/>
          <a:ext cx="5372100" cy="2622550"/>
        </p:xfrm>
        <a:graphic>
          <a:graphicData uri="http://schemas.openxmlformats.org/presentationml/2006/ole">
            <mc:AlternateContent xmlns:mc="http://schemas.openxmlformats.org/markup-compatibility/2006">
              <mc:Choice xmlns:v="urn:schemas-microsoft-com:vml" Requires="v">
                <p:oleObj spid="_x0000_s7170" name="Gráfico" r:id="rId3" imgW="5067537" imgH="2476718" progId="Excel.Chart.8">
                  <p:embed/>
                </p:oleObj>
              </mc:Choice>
              <mc:Fallback>
                <p:oleObj name="Gráfico" r:id="rId3" imgW="5067537" imgH="2476718" progId="Excel.Chart.8">
                  <p:embed/>
                  <p:pic>
                    <p:nvPicPr>
                      <p:cNvPr id="61442" name="Object 5">
                        <a:extLst>
                          <a:ext uri="{FF2B5EF4-FFF2-40B4-BE49-F238E27FC236}">
                            <a16:creationId xmlns:a16="http://schemas.microsoft.com/office/drawing/2014/main" id="{87A6A530-2F0C-4A08-92A1-BE6E34DEB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0"/>
                        <a:ext cx="53721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6">
            <a:extLst>
              <a:ext uri="{FF2B5EF4-FFF2-40B4-BE49-F238E27FC236}">
                <a16:creationId xmlns:a16="http://schemas.microsoft.com/office/drawing/2014/main" id="{3CB9AD70-19D2-49BA-AB9A-17E21E68570C}"/>
              </a:ext>
            </a:extLst>
          </p:cNvPr>
          <p:cNvSpPr>
            <a:spLocks noChangeArrowheads="1"/>
          </p:cNvSpPr>
          <p:nvPr/>
        </p:nvSpPr>
        <p:spPr bwMode="auto">
          <a:xfrm>
            <a:off x="1066800" y="609600"/>
            <a:ext cx="436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MX" altLang="es-MX" sz="2000"/>
              <a:t>4. Calidad del tiempo para Almuerzos</a:t>
            </a:r>
            <a:endParaRPr lang="es-ES" altLang="es-MX" sz="2000"/>
          </a:p>
        </p:txBody>
      </p:sp>
      <p:sp>
        <p:nvSpPr>
          <p:cNvPr id="61444" name="Text Box 7">
            <a:extLst>
              <a:ext uri="{FF2B5EF4-FFF2-40B4-BE49-F238E27FC236}">
                <a16:creationId xmlns:a16="http://schemas.microsoft.com/office/drawing/2014/main" id="{CF109E70-687F-43CD-B58D-A035E82FCFFB}"/>
              </a:ext>
            </a:extLst>
          </p:cNvPr>
          <p:cNvSpPr txBox="1">
            <a:spLocks noChangeArrowheads="1"/>
          </p:cNvSpPr>
          <p:nvPr/>
        </p:nvSpPr>
        <p:spPr bwMode="auto">
          <a:xfrm>
            <a:off x="838200" y="4464050"/>
            <a:ext cx="7543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50000"/>
              </a:spcBef>
              <a:buClrTx/>
              <a:buSzTx/>
              <a:buFontTx/>
              <a:buNone/>
            </a:pPr>
            <a:r>
              <a:rPr lang="es-MX" altLang="es-MX" sz="1800">
                <a:cs typeface="Arial" panose="020B0604020202020204" pitchFamily="34" charset="0"/>
              </a:rPr>
              <a:t>T</a:t>
            </a:r>
            <a:r>
              <a:rPr lang="es-ES" altLang="es-MX" sz="1800">
                <a:cs typeface="Arial" panose="020B0604020202020204" pitchFamily="34" charset="0"/>
              </a:rPr>
              <a:t>iempo mínimo aceptable para almorzar</a:t>
            </a:r>
            <a:r>
              <a:rPr lang="es-MX" altLang="es-MX" sz="1800">
                <a:cs typeface="Arial" panose="020B0604020202020204" pitchFamily="34" charset="0"/>
              </a:rPr>
              <a:t>:</a:t>
            </a:r>
            <a:r>
              <a:rPr lang="es-ES" altLang="es-MX" sz="1800">
                <a:cs typeface="Arial" panose="020B0604020202020204" pitchFamily="34" charset="0"/>
              </a:rPr>
              <a:t> 30 minutos.  </a:t>
            </a:r>
            <a:endParaRPr lang="es-MX" altLang="es-MX" sz="180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6118-E7FC-4D7D-B0D5-EA4B0679AC47}"/>
              </a:ext>
            </a:extLst>
          </p:cNvPr>
          <p:cNvSpPr>
            <a:spLocks noGrp="1"/>
          </p:cNvSpPr>
          <p:nvPr>
            <p:ph type="title"/>
          </p:nvPr>
        </p:nvSpPr>
        <p:spPr/>
        <p:txBody>
          <a:bodyPr/>
          <a:lstStyle/>
          <a:p>
            <a:r>
              <a:rPr lang="en-US" sz="4000" b="1" dirty="0" err="1"/>
              <a:t>Clasificación</a:t>
            </a:r>
            <a:endParaRPr lang="es-MX" sz="4000" b="1" dirty="0"/>
          </a:p>
        </p:txBody>
      </p:sp>
      <p:sp>
        <p:nvSpPr>
          <p:cNvPr id="3" name="Content Placeholder 2">
            <a:extLst>
              <a:ext uri="{FF2B5EF4-FFF2-40B4-BE49-F238E27FC236}">
                <a16:creationId xmlns:a16="http://schemas.microsoft.com/office/drawing/2014/main" id="{C20D05A8-5189-4C59-847A-049B1DA5FF32}"/>
              </a:ext>
            </a:extLst>
          </p:cNvPr>
          <p:cNvSpPr>
            <a:spLocks noGrp="1"/>
          </p:cNvSpPr>
          <p:nvPr>
            <p:ph idx="1"/>
          </p:nvPr>
        </p:nvSpPr>
        <p:spPr>
          <a:xfrm>
            <a:off x="457200" y="1417638"/>
            <a:ext cx="8229600" cy="4525963"/>
          </a:xfrm>
        </p:spPr>
        <p:txBody>
          <a:bodyPr>
            <a:normAutofit/>
          </a:bodyPr>
          <a:lstStyle/>
          <a:p>
            <a:pPr marL="0" indent="0">
              <a:buNone/>
            </a:pPr>
            <a:r>
              <a:rPr lang="en-US" sz="2400" dirty="0"/>
              <a:t>Por </a:t>
            </a:r>
            <a:r>
              <a:rPr lang="en-US" sz="2400" dirty="0" err="1"/>
              <a:t>ejemplo</a:t>
            </a:r>
            <a:r>
              <a:rPr lang="en-US" sz="2400" dirty="0"/>
              <a:t>: </a:t>
            </a:r>
            <a:r>
              <a:rPr lang="en-US" sz="2400" dirty="0" err="1"/>
              <a:t>cada</a:t>
            </a:r>
            <a:r>
              <a:rPr lang="en-US" sz="2400" dirty="0"/>
              <a:t> </a:t>
            </a:r>
            <a:r>
              <a:rPr lang="en-US" sz="2400" dirty="0" err="1"/>
              <a:t>individuo</a:t>
            </a:r>
            <a:r>
              <a:rPr lang="en-US" sz="2400" dirty="0"/>
              <a:t> es una </a:t>
            </a:r>
            <a:r>
              <a:rPr lang="en-US" sz="2400" dirty="0" err="1"/>
              <a:t>regla</a:t>
            </a:r>
            <a:r>
              <a:rPr lang="en-US" sz="2400" dirty="0"/>
              <a:t>   ”</a:t>
            </a:r>
            <a:r>
              <a:rPr lang="en-US" sz="2400" i="1" dirty="0"/>
              <a:t>if...and if.., and if… then...</a:t>
            </a:r>
            <a:r>
              <a:rPr lang="en-US" sz="2400" dirty="0"/>
              <a:t>”</a:t>
            </a:r>
          </a:p>
          <a:p>
            <a:pPr marL="0" indent="0">
              <a:buNone/>
            </a:pPr>
            <a:r>
              <a:rPr lang="en-US" sz="2400" dirty="0"/>
              <a:t> </a:t>
            </a:r>
          </a:p>
        </p:txBody>
      </p:sp>
      <p:sp>
        <p:nvSpPr>
          <p:cNvPr id="4" name="2 Marcador de contenido">
            <a:extLst>
              <a:ext uri="{FF2B5EF4-FFF2-40B4-BE49-F238E27FC236}">
                <a16:creationId xmlns:a16="http://schemas.microsoft.com/office/drawing/2014/main" id="{BA257EC1-B353-4D47-BC99-2D81AE40EC17}"/>
              </a:ext>
            </a:extLst>
          </p:cNvPr>
          <p:cNvSpPr txBox="1">
            <a:spLocks/>
          </p:cNvSpPr>
          <p:nvPr/>
        </p:nvSpPr>
        <p:spPr>
          <a:xfrm>
            <a:off x="539552" y="2348880"/>
            <a:ext cx="8507288" cy="7949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200" dirty="0"/>
              <a:t>Han </a:t>
            </a:r>
            <a:r>
              <a:rPr lang="en-US" sz="2200" dirty="0" err="1"/>
              <a:t>sido</a:t>
            </a:r>
            <a:r>
              <a:rPr lang="en-US" sz="2200" dirty="0"/>
              <a:t> </a:t>
            </a:r>
            <a:r>
              <a:rPr lang="en-US" sz="2200" dirty="0" err="1"/>
              <a:t>aplicados</a:t>
            </a:r>
            <a:r>
              <a:rPr lang="en-US" sz="2200" dirty="0"/>
              <a:t> </a:t>
            </a:r>
            <a:r>
              <a:rPr lang="en-US" sz="2200" dirty="0" err="1"/>
              <a:t>en</a:t>
            </a:r>
            <a:r>
              <a:rPr lang="en-US" sz="2200" dirty="0"/>
              <a:t>: </a:t>
            </a:r>
          </a:p>
          <a:p>
            <a:pPr marL="0" indent="0">
              <a:buFont typeface="Arial" panose="020B0604020202020204" pitchFamily="34" charset="0"/>
              <a:buNone/>
            </a:pPr>
            <a:endParaRPr lang="en-US" sz="2200" dirty="0"/>
          </a:p>
          <a:p>
            <a:r>
              <a:rPr lang="en-US" sz="2200" dirty="0" err="1"/>
              <a:t>Detección</a:t>
            </a:r>
            <a:r>
              <a:rPr lang="en-US" sz="2200" dirty="0"/>
              <a:t> de spam</a:t>
            </a:r>
          </a:p>
          <a:p>
            <a:r>
              <a:rPr lang="en-US" sz="2200" dirty="0" err="1"/>
              <a:t>Diagnóstico</a:t>
            </a:r>
            <a:r>
              <a:rPr lang="en-US" sz="2200" dirty="0"/>
              <a:t> de diabetes</a:t>
            </a:r>
          </a:p>
          <a:p>
            <a:r>
              <a:rPr lang="en-US" sz="2200" dirty="0" err="1"/>
              <a:t>Predicción</a:t>
            </a:r>
            <a:r>
              <a:rPr lang="en-US" sz="2200" dirty="0"/>
              <a:t> de </a:t>
            </a:r>
            <a:r>
              <a:rPr lang="en-US" sz="2200" dirty="0" err="1"/>
              <a:t>ataques</a:t>
            </a:r>
            <a:r>
              <a:rPr lang="en-US" sz="2200" dirty="0"/>
              <a:t> del </a:t>
            </a:r>
            <a:r>
              <a:rPr lang="en-US" sz="2200" dirty="0" err="1"/>
              <a:t>corazón</a:t>
            </a:r>
            <a:r>
              <a:rPr lang="en-US" sz="2200" dirty="0"/>
              <a:t> a </a:t>
            </a:r>
            <a:r>
              <a:rPr lang="en-US" sz="2200" dirty="0" err="1"/>
              <a:t>partir</a:t>
            </a:r>
            <a:r>
              <a:rPr lang="en-US" sz="2200" dirty="0"/>
              <a:t> de </a:t>
            </a:r>
            <a:r>
              <a:rPr lang="en-US" sz="2200" dirty="0" err="1"/>
              <a:t>electrocardiogramas</a:t>
            </a:r>
            <a:endParaRPr lang="en-US" sz="2200" dirty="0"/>
          </a:p>
          <a:p>
            <a:r>
              <a:rPr lang="en-US" sz="2200" dirty="0" err="1"/>
              <a:t>Clasificacion</a:t>
            </a:r>
            <a:r>
              <a:rPr lang="en-US" sz="2200" dirty="0"/>
              <a:t> de </a:t>
            </a:r>
            <a:r>
              <a:rPr lang="en-US" sz="2200" dirty="0" err="1"/>
              <a:t>clientes</a:t>
            </a:r>
            <a:r>
              <a:rPr lang="en-US" sz="2200" dirty="0"/>
              <a:t> que </a:t>
            </a:r>
            <a:r>
              <a:rPr lang="en-US" sz="2200" dirty="0" err="1"/>
              <a:t>eligirian</a:t>
            </a:r>
            <a:r>
              <a:rPr lang="en-US" sz="2200" dirty="0"/>
              <a:t> </a:t>
            </a:r>
            <a:r>
              <a:rPr lang="en-US" sz="2200" dirty="0" err="1"/>
              <a:t>marcas</a:t>
            </a:r>
            <a:r>
              <a:rPr lang="en-US" sz="2200" dirty="0"/>
              <a:t> de </a:t>
            </a:r>
            <a:r>
              <a:rPr lang="en-US" sz="2200" dirty="0" err="1"/>
              <a:t>productos</a:t>
            </a:r>
            <a:endParaRPr lang="en-US" sz="2200" dirty="0"/>
          </a:p>
          <a:p>
            <a:r>
              <a:rPr lang="en-US" sz="2200" dirty="0" err="1"/>
              <a:t>Evaluacion</a:t>
            </a:r>
            <a:r>
              <a:rPr lang="en-US" sz="2200" dirty="0"/>
              <a:t> de </a:t>
            </a:r>
            <a:r>
              <a:rPr lang="en-US" sz="2200" dirty="0" err="1"/>
              <a:t>clientes</a:t>
            </a:r>
            <a:r>
              <a:rPr lang="en-US" sz="2200" dirty="0"/>
              <a:t> de </a:t>
            </a:r>
            <a:r>
              <a:rPr lang="en-US" sz="2200" dirty="0" err="1"/>
              <a:t>créditos</a:t>
            </a:r>
            <a:endParaRPr lang="es-CO" sz="2200" dirty="0"/>
          </a:p>
          <a:p>
            <a:r>
              <a:rPr lang="es-CO" sz="2200" dirty="0"/>
              <a:t>En procesamiento de </a:t>
            </a:r>
            <a:r>
              <a:rPr lang="es-CO" sz="2200" dirty="0" err="1"/>
              <a:t>imagenes</a:t>
            </a:r>
            <a:r>
              <a:rPr lang="en-US" sz="2200" dirty="0"/>
              <a:t>, </a:t>
            </a:r>
            <a:r>
              <a:rPr lang="en-US" sz="2200" dirty="0" err="1"/>
              <a:t>ej</a:t>
            </a:r>
            <a:r>
              <a:rPr lang="en-US" sz="2200" dirty="0"/>
              <a:t>., </a:t>
            </a:r>
            <a:r>
              <a:rPr lang="en-US" sz="2200" dirty="0" err="1"/>
              <a:t>donde</a:t>
            </a:r>
            <a:r>
              <a:rPr lang="en-US" sz="2200" dirty="0"/>
              <a:t> </a:t>
            </a:r>
            <a:r>
              <a:rPr lang="en-US" sz="2200" dirty="0" err="1"/>
              <a:t>hacer</a:t>
            </a:r>
            <a:r>
              <a:rPr lang="en-US" sz="2200" dirty="0"/>
              <a:t> </a:t>
            </a:r>
            <a:r>
              <a:rPr lang="en-US" sz="2200" dirty="0" err="1"/>
              <a:t>ataques</a:t>
            </a:r>
            <a:r>
              <a:rPr lang="en-US" sz="2200" dirty="0"/>
              <a:t> </a:t>
            </a:r>
            <a:r>
              <a:rPr lang="en-US" sz="2200" dirty="0" err="1"/>
              <a:t>militares</a:t>
            </a:r>
            <a:r>
              <a:rPr lang="en-US" sz="2200" dirty="0"/>
              <a:t>.</a:t>
            </a:r>
          </a:p>
          <a:p>
            <a:r>
              <a:rPr lang="en-US" sz="2200" dirty="0" err="1"/>
              <a:t>Búsqueda</a:t>
            </a:r>
            <a:r>
              <a:rPr lang="en-US" sz="2200" dirty="0"/>
              <a:t> de </a:t>
            </a:r>
            <a:r>
              <a:rPr lang="en-US" sz="2200" dirty="0" err="1"/>
              <a:t>textos</a:t>
            </a:r>
            <a:r>
              <a:rPr lang="en-US" sz="2200" dirty="0"/>
              <a:t> con </a:t>
            </a:r>
            <a:r>
              <a:rPr lang="en-US" sz="2200" dirty="0" err="1"/>
              <a:t>ciertas</a:t>
            </a:r>
            <a:r>
              <a:rPr lang="en-US" sz="2200" dirty="0"/>
              <a:t> </a:t>
            </a:r>
            <a:r>
              <a:rPr lang="en-US" sz="2200" dirty="0" err="1"/>
              <a:t>características</a:t>
            </a:r>
            <a:endParaRPr lang="es-CO" sz="2200" dirty="0"/>
          </a:p>
        </p:txBody>
      </p:sp>
    </p:spTree>
    <p:extLst>
      <p:ext uri="{BB962C8B-B14F-4D97-AF65-F5344CB8AC3E}">
        <p14:creationId xmlns:p14="http://schemas.microsoft.com/office/powerpoint/2010/main" val="206196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D266893-8104-44A8-A348-A950DC864B65}"/>
              </a:ext>
            </a:extLst>
          </p:cNvPr>
          <p:cNvSpPr>
            <a:spLocks noGrp="1" noChangeArrowheads="1"/>
          </p:cNvSpPr>
          <p:nvPr>
            <p:ph type="title"/>
          </p:nvPr>
        </p:nvSpPr>
        <p:spPr>
          <a:xfrm>
            <a:off x="635000" y="-692150"/>
            <a:ext cx="8229600" cy="1384300"/>
          </a:xfrm>
        </p:spPr>
        <p:txBody>
          <a:bodyPr/>
          <a:lstStyle/>
          <a:p>
            <a:pPr eaLnBrk="1" hangingPunct="1"/>
            <a:r>
              <a:rPr lang="es-MX" altLang="es-MX" sz="3200"/>
              <a:t>Una de las soluciones de Pareto con AG</a:t>
            </a:r>
            <a:endParaRPr lang="es-ES" altLang="es-MX" sz="3200"/>
          </a:p>
        </p:txBody>
      </p:sp>
      <p:graphicFrame>
        <p:nvGraphicFramePr>
          <p:cNvPr id="140742" name="Group 454">
            <a:extLst>
              <a:ext uri="{FF2B5EF4-FFF2-40B4-BE49-F238E27FC236}">
                <a16:creationId xmlns:a16="http://schemas.microsoft.com/office/drawing/2014/main" id="{CCA31C04-AD37-4AE2-8EB7-B306330BE5CA}"/>
              </a:ext>
            </a:extLst>
          </p:cNvPr>
          <p:cNvGraphicFramePr>
            <a:graphicFrameLocks noGrp="1"/>
          </p:cNvGraphicFramePr>
          <p:nvPr>
            <p:ph idx="1"/>
          </p:nvPr>
        </p:nvGraphicFramePr>
        <p:xfrm>
          <a:off x="468313" y="852488"/>
          <a:ext cx="8229600" cy="5486400"/>
        </p:xfrm>
        <a:graphic>
          <a:graphicData uri="http://schemas.openxmlformats.org/drawingml/2006/table">
            <a:tbl>
              <a:tblPr/>
              <a:tblGrid>
                <a:gridCol w="876300">
                  <a:extLst>
                    <a:ext uri="{9D8B030D-6E8A-4147-A177-3AD203B41FA5}">
                      <a16:colId xmlns:a16="http://schemas.microsoft.com/office/drawing/2014/main" val="20000"/>
                    </a:ext>
                  </a:extLst>
                </a:gridCol>
                <a:gridCol w="1050925">
                  <a:extLst>
                    <a:ext uri="{9D8B030D-6E8A-4147-A177-3AD203B41FA5}">
                      <a16:colId xmlns:a16="http://schemas.microsoft.com/office/drawing/2014/main" val="20001"/>
                    </a:ext>
                  </a:extLst>
                </a:gridCol>
                <a:gridCol w="1106487">
                  <a:extLst>
                    <a:ext uri="{9D8B030D-6E8A-4147-A177-3AD203B41FA5}">
                      <a16:colId xmlns:a16="http://schemas.microsoft.com/office/drawing/2014/main" val="20002"/>
                    </a:ext>
                  </a:extLst>
                </a:gridCol>
                <a:gridCol w="1247775">
                  <a:extLst>
                    <a:ext uri="{9D8B030D-6E8A-4147-A177-3AD203B41FA5}">
                      <a16:colId xmlns:a16="http://schemas.microsoft.com/office/drawing/2014/main" val="20003"/>
                    </a:ext>
                  </a:extLst>
                </a:gridCol>
                <a:gridCol w="1428750">
                  <a:extLst>
                    <a:ext uri="{9D8B030D-6E8A-4147-A177-3AD203B41FA5}">
                      <a16:colId xmlns:a16="http://schemas.microsoft.com/office/drawing/2014/main" val="20004"/>
                    </a:ext>
                  </a:extLst>
                </a:gridCol>
                <a:gridCol w="1247775">
                  <a:extLst>
                    <a:ext uri="{9D8B030D-6E8A-4147-A177-3AD203B41FA5}">
                      <a16:colId xmlns:a16="http://schemas.microsoft.com/office/drawing/2014/main" val="20005"/>
                    </a:ext>
                  </a:extLst>
                </a:gridCol>
                <a:gridCol w="1271588">
                  <a:extLst>
                    <a:ext uri="{9D8B030D-6E8A-4147-A177-3AD203B41FA5}">
                      <a16:colId xmlns:a16="http://schemas.microsoft.com/office/drawing/2014/main" val="20006"/>
                    </a:ext>
                  </a:extLst>
                </a:gridCol>
              </a:tblGrid>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RUTINA</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VUELTAS</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JORNADA</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ALMUERZO</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HORA ALM.</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DESCANSO</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ESPERA</a:t>
                      </a:r>
                      <a:endPar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solidFill>
                      <a:srgbClr val="0099CC"/>
                    </a:solidFill>
                  </a:tcPr>
                </a:tc>
                <a:extLst>
                  <a:ext uri="{0D108BD9-81ED-4DB2-BD59-A6C34878D82A}">
                    <a16:rowId xmlns:a16="http://schemas.microsoft.com/office/drawing/2014/main" val="10000"/>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845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70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10:00:00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00:25:00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935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36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11:20:00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00:56:00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2</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814</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36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1:05:00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00:30:00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3</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836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55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1:35:00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00:31:00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840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10:28:00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00:20:00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5</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926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47</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10:14:00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00:36:00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911</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12:14:00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62</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00:53:00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7</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820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50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1:40:00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00:18:00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844</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54</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10:35:00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00:42:00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867</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11:10:00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00:49:00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10</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815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35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1:55:00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00:26:00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822</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s-ES" sz="1200" b="0" i="0" u="none" strike="noStrike" cap="none" normalizeH="0" baseline="0">
                        <a:ln>
                          <a:noFill/>
                        </a:ln>
                        <a:solidFill>
                          <a:schemeClr val="tx1"/>
                        </a:solidFill>
                        <a:effectLst/>
                        <a:latin typeface="Tahoma" pitchFamily="34" charset="0"/>
                      </a:endParaRP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01:14:00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12</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838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41</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2:14:00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00:49:00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13</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7</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906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180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11:30:00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00:21:00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14</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835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44</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11:00:00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00:41:00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42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15</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7</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916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195</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5:30:00 p.m.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01:08:00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16</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7</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931</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48</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11:25:00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190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00:36:00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444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17</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831</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9:46:00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36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03:03:00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61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18</a:t>
                      </a:r>
                    </a:p>
                  </a:txBody>
                  <a:tcPr anchor="b"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6</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851</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42</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11:40:00 a.m.</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210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miter lim="800000"/>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Times New Roman" pitchFamily="18" charset="0"/>
                        </a:rPr>
                        <a:t>00:37:00</a:t>
                      </a:r>
                    </a:p>
                  </a:txBody>
                  <a:tcPr anchor="b" horzOverflow="overflow">
                    <a:lnL w="12700" cap="flat" cmpd="sng" algn="ctr">
                      <a:solidFill>
                        <a:schemeClr val="accent1"/>
                      </a:solidFill>
                      <a:prstDash val="solid"/>
                      <a:miter lim="800000"/>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miter lim="800000"/>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F8F8-0809-41A6-91EE-F36398642FE2}"/>
              </a:ext>
            </a:extLst>
          </p:cNvPr>
          <p:cNvSpPr>
            <a:spLocks noGrp="1"/>
          </p:cNvSpPr>
          <p:nvPr>
            <p:ph type="title"/>
          </p:nvPr>
        </p:nvSpPr>
        <p:spPr/>
        <p:txBody>
          <a:bodyPr/>
          <a:lstStyle/>
          <a:p>
            <a:r>
              <a:rPr lang="en-US" sz="4000" b="1" dirty="0"/>
              <a:t>Clustering</a:t>
            </a:r>
            <a:endParaRPr lang="es-MX" sz="4000" b="1" dirty="0"/>
          </a:p>
        </p:txBody>
      </p:sp>
      <p:sp>
        <p:nvSpPr>
          <p:cNvPr id="3" name="Content Placeholder 2">
            <a:extLst>
              <a:ext uri="{FF2B5EF4-FFF2-40B4-BE49-F238E27FC236}">
                <a16:creationId xmlns:a16="http://schemas.microsoft.com/office/drawing/2014/main" id="{C1C45CEB-04DE-41B3-9C66-6FFB6C3EA21E}"/>
              </a:ext>
            </a:extLst>
          </p:cNvPr>
          <p:cNvSpPr>
            <a:spLocks noGrp="1"/>
          </p:cNvSpPr>
          <p:nvPr>
            <p:ph idx="1"/>
          </p:nvPr>
        </p:nvSpPr>
        <p:spPr>
          <a:xfrm>
            <a:off x="457200" y="1556792"/>
            <a:ext cx="8229600" cy="4525963"/>
          </a:xfrm>
        </p:spPr>
        <p:txBody>
          <a:bodyPr>
            <a:normAutofit/>
          </a:bodyPr>
          <a:lstStyle/>
          <a:p>
            <a:pPr marL="0" indent="0">
              <a:buNone/>
            </a:pPr>
            <a:r>
              <a:rPr lang="en-US" dirty="0"/>
              <a:t>Por </a:t>
            </a:r>
            <a:r>
              <a:rPr lang="en-US" dirty="0" err="1"/>
              <a:t>ejemplo</a:t>
            </a:r>
            <a:r>
              <a:rPr lang="en-US" dirty="0"/>
              <a:t>: </a:t>
            </a:r>
            <a:r>
              <a:rPr lang="en-US" dirty="0" err="1"/>
              <a:t>Cada</a:t>
            </a:r>
            <a:r>
              <a:rPr lang="en-US" dirty="0"/>
              <a:t> </a:t>
            </a:r>
            <a:r>
              <a:rPr lang="en-US" dirty="0" err="1"/>
              <a:t>individuo</a:t>
            </a:r>
            <a:r>
              <a:rPr lang="en-US" dirty="0"/>
              <a:t> es una </a:t>
            </a:r>
            <a:r>
              <a:rPr lang="en-US" dirty="0" err="1"/>
              <a:t>división</a:t>
            </a:r>
            <a:r>
              <a:rPr lang="en-US" dirty="0"/>
              <a:t> </a:t>
            </a:r>
            <a:r>
              <a:rPr lang="en-US" dirty="0" err="1"/>
              <a:t>posible</a:t>
            </a:r>
            <a:r>
              <a:rPr lang="en-US" dirty="0"/>
              <a:t> de los </a:t>
            </a:r>
            <a:r>
              <a:rPr lang="en-US" dirty="0" err="1"/>
              <a:t>datos</a:t>
            </a:r>
            <a:r>
              <a:rPr lang="en-US" dirty="0"/>
              <a:t> </a:t>
            </a:r>
            <a:r>
              <a:rPr lang="en-US" dirty="0" err="1"/>
              <a:t>en</a:t>
            </a:r>
            <a:r>
              <a:rPr lang="en-US" dirty="0"/>
              <a:t> n </a:t>
            </a:r>
            <a:r>
              <a:rPr lang="en-US" dirty="0" err="1"/>
              <a:t>grupos</a:t>
            </a:r>
            <a:r>
              <a:rPr lang="en-US" dirty="0"/>
              <a:t>.</a:t>
            </a:r>
          </a:p>
          <a:p>
            <a:endParaRPr lang="en-US" dirty="0"/>
          </a:p>
          <a:p>
            <a:r>
              <a:rPr lang="en-US" dirty="0"/>
              <a:t>La function de aptitude es el </a:t>
            </a:r>
            <a:r>
              <a:rPr lang="en-US" dirty="0" err="1"/>
              <a:t>nivel</a:t>
            </a:r>
            <a:r>
              <a:rPr lang="en-US" dirty="0"/>
              <a:t> de </a:t>
            </a:r>
            <a:r>
              <a:rPr lang="en-US" dirty="0" err="1"/>
              <a:t>similaridad</a:t>
            </a:r>
            <a:r>
              <a:rPr lang="en-US" dirty="0"/>
              <a:t> entre los </a:t>
            </a:r>
            <a:r>
              <a:rPr lang="en-US" dirty="0" err="1"/>
              <a:t>datos</a:t>
            </a:r>
            <a:r>
              <a:rPr lang="en-US" dirty="0"/>
              <a:t> de </a:t>
            </a:r>
            <a:r>
              <a:rPr lang="en-US" dirty="0" err="1"/>
              <a:t>cada</a:t>
            </a:r>
            <a:r>
              <a:rPr lang="en-US" dirty="0"/>
              <a:t> </a:t>
            </a:r>
            <a:r>
              <a:rPr lang="en-US" dirty="0" err="1"/>
              <a:t>grupo</a:t>
            </a:r>
            <a:endParaRPr lang="en-US" dirty="0"/>
          </a:p>
        </p:txBody>
      </p:sp>
      <p:pic>
        <p:nvPicPr>
          <p:cNvPr id="4" name="Picture 3">
            <a:extLst>
              <a:ext uri="{FF2B5EF4-FFF2-40B4-BE49-F238E27FC236}">
                <a16:creationId xmlns:a16="http://schemas.microsoft.com/office/drawing/2014/main" id="{BE59C164-B33D-4798-ACD2-9A8E0457D27E}"/>
              </a:ext>
            </a:extLst>
          </p:cNvPr>
          <p:cNvPicPr>
            <a:picLocks noChangeAspect="1"/>
          </p:cNvPicPr>
          <p:nvPr/>
        </p:nvPicPr>
        <p:blipFill>
          <a:blip r:embed="rId2"/>
          <a:stretch>
            <a:fillRect/>
          </a:stretch>
        </p:blipFill>
        <p:spPr>
          <a:xfrm>
            <a:off x="3131840" y="4797152"/>
            <a:ext cx="2286198" cy="1609483"/>
          </a:xfrm>
          <a:prstGeom prst="rect">
            <a:avLst/>
          </a:prstGeom>
        </p:spPr>
      </p:pic>
    </p:spTree>
    <p:extLst>
      <p:ext uri="{BB962C8B-B14F-4D97-AF65-F5344CB8AC3E}">
        <p14:creationId xmlns:p14="http://schemas.microsoft.com/office/powerpoint/2010/main" val="275641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89157"/>
            <a:ext cx="8229600" cy="1143000"/>
          </a:xfrm>
        </p:spPr>
        <p:txBody>
          <a:bodyPr>
            <a:normAutofit/>
          </a:bodyPr>
          <a:lstStyle/>
          <a:p>
            <a:pPr>
              <a:spcBef>
                <a:spcPct val="20000"/>
              </a:spcBef>
            </a:pPr>
            <a:r>
              <a:rPr lang="es-CO" b="1" dirty="0"/>
              <a:t>Visión artificial</a:t>
            </a:r>
          </a:p>
        </p:txBody>
      </p:sp>
      <p:sp>
        <p:nvSpPr>
          <p:cNvPr id="3" name="2 Marcador de contenido"/>
          <p:cNvSpPr>
            <a:spLocks noGrp="1"/>
          </p:cNvSpPr>
          <p:nvPr>
            <p:ph idx="1"/>
          </p:nvPr>
        </p:nvSpPr>
        <p:spPr>
          <a:xfrm>
            <a:off x="152400" y="764704"/>
            <a:ext cx="8229600" cy="4525963"/>
          </a:xfrm>
        </p:spPr>
        <p:txBody>
          <a:bodyPr>
            <a:normAutofit/>
          </a:bodyPr>
          <a:lstStyle/>
          <a:p>
            <a:endParaRPr lang="en-US" b="1" dirty="0"/>
          </a:p>
          <a:p>
            <a:pPr marL="0" indent="0">
              <a:buNone/>
            </a:pPr>
            <a:r>
              <a:rPr lang="es-CO" b="1" dirty="0"/>
              <a:t> </a:t>
            </a:r>
            <a:r>
              <a:rPr lang="es-CO" dirty="0" err="1"/>
              <a:t>Evolutionary</a:t>
            </a:r>
            <a:r>
              <a:rPr lang="es-CO" dirty="0"/>
              <a:t> </a:t>
            </a:r>
            <a:r>
              <a:rPr lang="es-CO" dirty="0" err="1"/>
              <a:t>Algorithm</a:t>
            </a:r>
            <a:r>
              <a:rPr lang="es-CO" dirty="0"/>
              <a:t> </a:t>
            </a:r>
            <a:r>
              <a:rPr lang="es-CO" dirty="0" err="1"/>
              <a:t>for</a:t>
            </a:r>
            <a:r>
              <a:rPr lang="es-CO" dirty="0"/>
              <a:t> 3D </a:t>
            </a:r>
            <a:r>
              <a:rPr lang="es-CO" dirty="0" err="1"/>
              <a:t>Image</a:t>
            </a:r>
            <a:r>
              <a:rPr lang="es-CO" dirty="0"/>
              <a:t> </a:t>
            </a:r>
            <a:r>
              <a:rPr lang="es-CO" dirty="0" err="1"/>
              <a:t>Registration</a:t>
            </a:r>
            <a:r>
              <a:rPr lang="es-CO" dirty="0"/>
              <a:t> </a:t>
            </a:r>
            <a:r>
              <a:rPr lang="en-US" dirty="0"/>
              <a:t>problem based on the CHC. O. Cordon, S. </a:t>
            </a:r>
            <a:r>
              <a:rPr lang="en-US" dirty="0" err="1"/>
              <a:t>Damas</a:t>
            </a:r>
            <a:r>
              <a:rPr lang="en-US" dirty="0"/>
              <a:t> y J. </a:t>
            </a:r>
            <a:r>
              <a:rPr lang="en-US" dirty="0" err="1"/>
              <a:t>Santamaría</a:t>
            </a:r>
            <a:endParaRPr lang="en-US" dirty="0"/>
          </a:p>
          <a:p>
            <a:pPr marL="0" indent="0">
              <a:buNone/>
            </a:pPr>
            <a:endParaRPr lang="es-CO" dirty="0"/>
          </a:p>
          <a:p>
            <a:pPr marL="0" indent="0">
              <a:buNone/>
            </a:pPr>
            <a:r>
              <a:rPr lang="es-CO" sz="2200" dirty="0"/>
              <a:t>In </a:t>
            </a:r>
            <a:r>
              <a:rPr lang="es-CO" sz="2200" dirty="0" err="1"/>
              <a:t>proceeding</a:t>
            </a:r>
            <a:r>
              <a:rPr lang="es-CO" sz="2200" dirty="0"/>
              <a:t> of: </a:t>
            </a:r>
            <a:r>
              <a:rPr lang="es-CO" sz="2200" dirty="0" err="1"/>
              <a:t>Fuzzy</a:t>
            </a:r>
            <a:r>
              <a:rPr lang="es-CO" sz="2200" dirty="0"/>
              <a:t> Sets and </a:t>
            </a:r>
            <a:r>
              <a:rPr lang="es-CO" sz="2200" dirty="0" err="1"/>
              <a:t>Systems</a:t>
            </a:r>
            <a:r>
              <a:rPr lang="es-CO" sz="2200" dirty="0"/>
              <a:t> - IFSA 2003, 10th International </a:t>
            </a:r>
            <a:r>
              <a:rPr lang="es-CO" sz="2200" dirty="0" err="1"/>
              <a:t>Fuzzy</a:t>
            </a:r>
            <a:r>
              <a:rPr lang="es-CO" sz="2200" dirty="0"/>
              <a:t> </a:t>
            </a:r>
            <a:r>
              <a:rPr lang="es-CO" sz="2200" dirty="0" err="1"/>
              <a:t>Systems</a:t>
            </a:r>
            <a:r>
              <a:rPr lang="es-CO" sz="2200" dirty="0"/>
              <a:t> </a:t>
            </a:r>
            <a:r>
              <a:rPr lang="es-CO" sz="2200" dirty="0" err="1"/>
              <a:t>Association</a:t>
            </a:r>
            <a:r>
              <a:rPr lang="es-CO" sz="2200" dirty="0"/>
              <a:t> </a:t>
            </a:r>
            <a:r>
              <a:rPr lang="es-CO" sz="2200" dirty="0" err="1"/>
              <a:t>World</a:t>
            </a:r>
            <a:r>
              <a:rPr lang="es-CO" sz="2200" dirty="0"/>
              <a:t> </a:t>
            </a:r>
            <a:r>
              <a:rPr lang="es-CO" sz="2200" dirty="0" err="1"/>
              <a:t>Congress</a:t>
            </a:r>
            <a:r>
              <a:rPr lang="es-CO" sz="2200" dirty="0"/>
              <a:t>, </a:t>
            </a:r>
            <a:r>
              <a:rPr lang="es-CO" sz="2200" dirty="0" err="1"/>
              <a:t>Istanbul</a:t>
            </a:r>
            <a:r>
              <a:rPr lang="es-CO" sz="2200" dirty="0"/>
              <a:t>, </a:t>
            </a:r>
            <a:r>
              <a:rPr lang="es-CO" sz="2200" dirty="0" err="1"/>
              <a:t>Turkey</a:t>
            </a:r>
            <a:r>
              <a:rPr lang="es-CO" sz="2200" dirty="0"/>
              <a:t>, June 30 - </a:t>
            </a:r>
            <a:r>
              <a:rPr lang="es-CO" sz="2200" dirty="0" err="1"/>
              <a:t>July</a:t>
            </a:r>
            <a:r>
              <a:rPr lang="es-CO" sz="2200" dirty="0"/>
              <a:t> 2, 2003, </a:t>
            </a:r>
          </a:p>
          <a:p>
            <a:endParaRPr lang="en-US" b="1" dirty="0">
              <a:effectLst/>
            </a:endParaRPr>
          </a:p>
          <a:p>
            <a:endParaRPr lang="es-CO"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408074"/>
            <a:ext cx="2645787" cy="220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8381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4231</TotalTime>
  <Words>3461</Words>
  <Application>Microsoft Office PowerPoint</Application>
  <PresentationFormat>Presentación en pantalla (4:3)</PresentationFormat>
  <Paragraphs>633</Paragraphs>
  <Slides>70</Slides>
  <Notes>22</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6</vt:i4>
      </vt:variant>
      <vt:variant>
        <vt:lpstr>Títulos de diapositiva</vt:lpstr>
      </vt:variant>
      <vt:variant>
        <vt:i4>70</vt:i4>
      </vt:variant>
    </vt:vector>
  </HeadingPairs>
  <TitlesOfParts>
    <vt:vector size="86" baseType="lpstr">
      <vt:lpstr>Arial</vt:lpstr>
      <vt:lpstr>Arial Black</vt:lpstr>
      <vt:lpstr>Calibri</vt:lpstr>
      <vt:lpstr>Courier</vt:lpstr>
      <vt:lpstr>LgxwblCcnxjpLgmttkTimes-Roman</vt:lpstr>
      <vt:lpstr>Symbol</vt:lpstr>
      <vt:lpstr>Tahoma</vt:lpstr>
      <vt:lpstr>Times New Roman</vt:lpstr>
      <vt:lpstr>Wingdings</vt:lpstr>
      <vt:lpstr>Tema de Office</vt:lpstr>
      <vt:lpstr>Documento</vt:lpstr>
      <vt:lpstr>Equation</vt:lpstr>
      <vt:lpstr>Imagen</vt:lpstr>
      <vt:lpstr>Ecuación</vt:lpstr>
      <vt:lpstr>Microsoft Editor de ecuaciones 3.0</vt:lpstr>
      <vt:lpstr>Gráfico</vt:lpstr>
      <vt:lpstr>Aplicaciones en IA</vt:lpstr>
      <vt:lpstr>Presentación de PowerPoint</vt:lpstr>
      <vt:lpstr>Ejemplo: Diseño óptimo de una red neuronal NN</vt:lpstr>
      <vt:lpstr>Ya sea en un individuo en GA o partícula en PSO, los hiperparámetros se pueden representar mediante una matriz, donde 1 denota un link entre un elemento y otro elemento (neuronas).</vt:lpstr>
      <vt:lpstr> Entrenamiento de redes neuronales </vt:lpstr>
      <vt:lpstr>Presentación de PowerPoint</vt:lpstr>
      <vt:lpstr>Clasificación</vt:lpstr>
      <vt:lpstr>Clustering</vt:lpstr>
      <vt:lpstr>Visión artificial</vt:lpstr>
      <vt:lpstr>Presentación de PowerPoint</vt:lpstr>
      <vt:lpstr>Robótica</vt:lpstr>
      <vt:lpstr>Redes Inalámbricas de sensores</vt:lpstr>
      <vt:lpstr>En toma de decisiones</vt:lpstr>
      <vt:lpstr>Presentación de PowerPoint</vt:lpstr>
      <vt:lpstr>Aplicaciones</vt:lpstr>
      <vt:lpstr>Ejemplos:</vt:lpstr>
      <vt:lpstr>Presentación de PowerPoint</vt:lpstr>
      <vt:lpstr>Presentación de PowerPoint</vt:lpstr>
      <vt:lpstr>Presentación de PowerPoint</vt:lpstr>
      <vt:lpstr>Ingeniería mecánica</vt:lpstr>
      <vt:lpstr>Música</vt:lpstr>
      <vt:lpstr>Petróleos</vt:lpstr>
      <vt:lpstr>Electrónica</vt:lpstr>
      <vt:lpstr>Electrónica</vt:lpstr>
      <vt:lpstr>Estructuras</vt:lpstr>
      <vt:lpstr>Presentación de PowerPoint</vt:lpstr>
      <vt:lpstr>Transporte</vt:lpstr>
      <vt:lpstr>Presentación de PowerPoint</vt:lpstr>
      <vt:lpstr>Presentación de PowerPoint</vt:lpstr>
      <vt:lpstr>Recursos Hidráulicos</vt:lpstr>
      <vt:lpstr>Redes Inalámbricas de sensores</vt:lpstr>
      <vt:lpstr>Finanzas</vt:lpstr>
      <vt:lpstr> Programación de Proyectos con Restricciones de Recursos (RCPSP)  Proyectos de Generación en ZNI Cinco regiones Amazonía Andina Atlántica Orinoquía Pacífica  Múltiples Objetivos Empleo Aumento Cobertura Equidad Asignación Presupuesto Sostenibidad Impacto ambiental    </vt:lpstr>
      <vt:lpstr>Aplicaciones UNAL</vt:lpstr>
      <vt:lpstr>Rapid Transit Network Design model   Accelerated Benders decomposition</vt:lpstr>
      <vt:lpstr>Planificación de la electrificación rural en oriente antioqueño</vt:lpstr>
      <vt:lpstr> </vt:lpstr>
      <vt:lpstr>Rapid Transit Network Design model   Accelerated Benders decomposition</vt:lpstr>
      <vt:lpstr>Presentación de PowerPoint</vt:lpstr>
      <vt:lpstr>Presentación de PowerPoint</vt:lpstr>
      <vt:lpstr>Sevilla’s Test Network</vt:lpstr>
      <vt:lpstr>RTND Model</vt:lpstr>
      <vt:lpstr>RTND Model</vt:lpstr>
      <vt:lpstr>Presentación de PowerPoint</vt:lpstr>
      <vt:lpstr>Presentación de PowerPoint</vt:lpstr>
      <vt:lpstr>Presentación de PowerPoint</vt:lpstr>
      <vt:lpstr>Presentación de PowerPoint</vt:lpstr>
      <vt:lpstr>Presentación de PowerPoint</vt:lpstr>
      <vt:lpstr>Aplicación: Planificación de la electrificación rural</vt:lpstr>
      <vt:lpstr>Elección de proyectos para la expansión de la red rural de energía bajo escasez de recursos económicos y alto déficit en la oferta</vt:lpstr>
      <vt:lpstr>Objetivos</vt:lpstr>
      <vt:lpstr>Características del problema:</vt:lpstr>
      <vt:lpstr>Planteamiento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Soluciones no dominadas Objetivo 1 y 3</vt:lpstr>
      <vt:lpstr>Presentación de PowerPoint</vt:lpstr>
      <vt:lpstr> </vt:lpstr>
      <vt:lpstr>El transporte público en Colombia:</vt:lpstr>
      <vt:lpstr>Presentación de PowerPoint</vt:lpstr>
      <vt:lpstr>Sobreoferta de asientos</vt:lpstr>
      <vt:lpstr>AG para la programación</vt:lpstr>
      <vt:lpstr>Presentación de PowerPoint</vt:lpstr>
      <vt:lpstr>Objetivos: Funciones difusas</vt:lpstr>
      <vt:lpstr>Presentación de PowerPoint</vt:lpstr>
      <vt:lpstr>Una de las soluciones de Pareto con AG</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Patricia</dc:creator>
  <cp:lastModifiedBy>MSI-PC</cp:lastModifiedBy>
  <cp:revision>45</cp:revision>
  <dcterms:created xsi:type="dcterms:W3CDTF">2014-08-08T22:11:32Z</dcterms:created>
  <dcterms:modified xsi:type="dcterms:W3CDTF">2020-06-13T14:01:21Z</dcterms:modified>
</cp:coreProperties>
</file>